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312" r:id="rId3"/>
    <p:sldId id="292" r:id="rId4"/>
    <p:sldId id="308" r:id="rId5"/>
    <p:sldId id="309" r:id="rId6"/>
    <p:sldId id="303" r:id="rId7"/>
    <p:sldId id="316" r:id="rId8"/>
    <p:sldId id="313" r:id="rId9"/>
    <p:sldId id="294" r:id="rId10"/>
    <p:sldId id="310" r:id="rId11"/>
    <p:sldId id="297" r:id="rId12"/>
    <p:sldId id="317" r:id="rId13"/>
    <p:sldId id="300" r:id="rId14"/>
    <p:sldId id="299" r:id="rId15"/>
    <p:sldId id="314" r:id="rId16"/>
    <p:sldId id="302" r:id="rId17"/>
    <p:sldId id="311" r:id="rId18"/>
    <p:sldId id="305" r:id="rId19"/>
    <p:sldId id="307" r:id="rId20"/>
    <p:sldId id="318" r:id="rId21"/>
    <p:sldId id="320" r:id="rId22"/>
  </p:sldIdLst>
  <p:sldSz cx="12192000" cy="6858000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line De Caluwé" initials="CDC" lastIdx="4" clrIdx="0">
    <p:extLst>
      <p:ext uri="{19B8F6BF-5375-455C-9EA6-DF929625EA0E}">
        <p15:presenceInfo xmlns:p15="http://schemas.microsoft.com/office/powerpoint/2012/main" userId="S::celinec@wwf.be::0702d186-5e3d-427d-a948-ca7ee007c7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4"/>
    <p:restoredTop sz="94649"/>
  </p:normalViewPr>
  <p:slideViewPr>
    <p:cSldViewPr snapToGrid="0" snapToObjects="1">
      <p:cViewPr varScale="1">
        <p:scale>
          <a:sx n="77" d="100"/>
          <a:sy n="77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33A50B-DD84-094D-AB36-4E138C4292B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6191" cy="496802"/>
          </a:xfrm>
          <a:prstGeom prst="rect">
            <a:avLst/>
          </a:prstGeom>
          <a:noFill/>
          <a:ln>
            <a:noFill/>
          </a:ln>
        </p:spPr>
        <p:txBody>
          <a:bodyPr vert="horz" wrap="none" lIns="82606" tIns="41303" rIns="82606" bIns="41303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3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FA93E3-ABBE-6242-81B1-F9B72949E77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55741" y="0"/>
            <a:ext cx="2956191" cy="496802"/>
          </a:xfrm>
          <a:prstGeom prst="rect">
            <a:avLst/>
          </a:prstGeom>
          <a:noFill/>
          <a:ln>
            <a:noFill/>
          </a:ln>
        </p:spPr>
        <p:txBody>
          <a:bodyPr vert="horz" wrap="none" lIns="82606" tIns="41303" rIns="82606" bIns="41303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3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4C9F65-1015-8D4C-82A8-E248A685C7B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45550"/>
            <a:ext cx="2956191" cy="496802"/>
          </a:xfrm>
          <a:prstGeom prst="rect">
            <a:avLst/>
          </a:prstGeom>
          <a:noFill/>
          <a:ln>
            <a:noFill/>
          </a:ln>
        </p:spPr>
        <p:txBody>
          <a:bodyPr vert="horz" wrap="none" lIns="82606" tIns="41303" rIns="82606" bIns="41303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3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989637-49B0-7345-A991-A6C720CE38E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55741" y="9445550"/>
            <a:ext cx="2956191" cy="496802"/>
          </a:xfrm>
          <a:prstGeom prst="rect">
            <a:avLst/>
          </a:prstGeom>
          <a:noFill/>
          <a:ln>
            <a:noFill/>
          </a:ln>
        </p:spPr>
        <p:txBody>
          <a:bodyPr vert="horz" wrap="none" lIns="82606" tIns="41303" rIns="82606" bIns="41303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2EEB3A-F973-7C49-8990-CC310D651690}" type="slidenum">
              <a:t>‹N°›</a:t>
            </a:fld>
            <a:endParaRPr lang="fr-BE" sz="13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49261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EA4D6C-5924-4641-B5D5-1BC61E513E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C40E93-3223-0446-B1BC-2AE388EF70C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fr-BE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9B980AAA-BE07-7F44-BA4E-0F3B09D9DCA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05AA92-42D0-AA46-BA8D-5BD1995C048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3FBB67-C349-5E49-98BA-C1F6EAC879A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3409A1-02AB-3E4A-9974-155C442399B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020CCF3-4E02-6B4D-A588-FA3D54BFCD50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9961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BE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D69495E6-BB9B-E748-A8EE-C5C08F6141FE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5ED71D-B375-6D4F-90A8-A8DE3482123F}" type="slidenum">
              <a:t>1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AA2DD20D-ED80-BF49-BA6E-87C88EE3210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F03901-C3F7-2947-8496-33A01B40DCB6}" type="slidenum">
              <a:t>1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D15F9A98-5948-424E-B214-19A6D0470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1AD58A68-650B-3E48-AAC1-E738011DB8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44AEF5E9-FE78-6E4C-8B2C-0EECB40F6864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2FCF7F-3E62-4B4E-A798-BC5395F73068}" type="slidenum">
              <a:t>20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2538EE3-A94D-1D49-A246-C92377DDCC7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A11012-AC6F-8B44-B6C7-DA3ED5C3EF13}" type="slidenum">
              <a:t>20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B0CF48EC-C28D-6344-B214-0BB0DDFCA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6D7B4892-AEBB-EF47-960B-56FEC06FAE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0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A8F6E185-CD95-8440-9544-41C0FA213A3D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62A237-F8A0-6643-919C-825EF42DA33E}" type="slidenum">
              <a:t>3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08C59EE4-4838-0548-B464-55632CF6AA3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0122D6-07E8-ED44-9812-235F9B6EB2BF}" type="slidenum">
              <a:t>3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EB7248BE-7D09-6B4C-9F24-0B39ECD86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235188CA-7BB6-874B-843E-B3E2DD811F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389595F8-FB0B-964C-8AE9-334B568D7FA8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FAB6BC-1640-1049-A62D-4DF5DEDB77F9}" type="slidenum">
              <a:t>6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7FA67FC4-2523-4B40-BE9F-3EDF736DA3D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8808DB-1B6E-1C4C-9C3F-E88FF49747D3}" type="slidenum">
              <a:t>6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8FEEE891-DC8E-BA4E-8657-54DFFB0A8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C3953E2C-2E7B-7546-B669-EAB6EC474E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083C889A-2C55-2E45-B7E8-29D7E14799B6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C380CA0-6F8E-2749-948D-E704689D8223}" type="slidenum">
              <a:t>7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92982C1-C959-8545-9D95-691C1B2C025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6E08CF-5F65-8A4E-846C-BABEFEA58C04}" type="slidenum">
              <a:t>7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D13D8552-1861-BE46-9CC5-80FCF9157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32AEA464-0450-6440-A557-26780AC6D5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69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95CEA34E-D8F2-1841-BCEE-2C94626D79AE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6F35E9-0E86-9042-A5A0-F609C95FB60F}" type="slidenum">
              <a:t>9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4C5EAD14-46DB-8545-AA30-C1133A0ED2C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B043B7-9EB9-2B4F-8C88-BF38B1A9D046}" type="slidenum">
              <a:t>9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DF4E3CBC-1521-9241-84E2-892C97EF4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00650474-E969-4345-B180-8198116B01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DD620184-CE7F-0A4F-8680-5678888070C4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8A9FBD-DB2E-784C-B900-C1D2DEBC7EF7}" type="slidenum">
              <a:t>11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1293D938-9C64-3B4D-A421-92931442B6D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F2ED4-C9BD-9244-B5A3-EF83B44D4F47}" type="slidenum">
              <a:t>11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5D94752F-65C1-D54A-8B18-389053211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5F02C56C-F355-B949-945E-5B7BE26557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AC8D8C3-AD16-E64F-9CE2-2DA517621289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CB3938-18E8-F646-B1FC-9E5646D56025}" type="slidenum">
              <a:t>13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2E8EC20-A3CC-6746-A400-44DD16AF63B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2F302F-ADBB-3544-889B-B9E9AAA2DC93}" type="slidenum">
              <a:t>13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014B2770-0FBC-7D49-B5EB-BCCC05478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B531BAE5-3DB7-9441-A5C1-83C8CC07D3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A383BF5F-A031-B545-87A5-375CACC86CF8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DE2C4F-3414-574F-AA5B-863BED0BD92A}" type="slidenum">
              <a:t>14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C63F2494-8CC2-2E4A-9A93-53A1B753C59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490DBF-7E91-1E4F-BC1F-1BB0AB29E633}" type="slidenum">
              <a:t>14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2382099B-203F-3846-B795-D8BE03F0D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A4A8EABA-C5EF-BA4F-8C90-E6720F3F39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E8DF6DDB-90D3-8F4D-B9C9-4D66E6AE4C77}"/>
              </a:ext>
            </a:extLst>
          </p:cNvPr>
          <p:cNvSpPr txBox="1"/>
          <p:nvPr/>
        </p:nvSpPr>
        <p:spPr>
          <a:xfrm>
            <a:off x="3858475" y="9443520"/>
            <a:ext cx="2951637" cy="49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F2DFF2-85B0-7D4F-8833-CD2EC905DD86}" type="slidenum">
              <a:t>16</a:t>
            </a:fld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C85A0596-1736-404E-B74D-9AFA4C10642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AE3C3C-D4B7-5C40-AD4F-F46B0594E98E}" type="slidenum">
              <a:t>16</a:t>
            </a:fld>
            <a:endParaRPr lang="fr-B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Espace réservé de l'image des diapositives 1">
            <a:extLst>
              <a:ext uri="{FF2B5EF4-FFF2-40B4-BE49-F238E27FC236}">
                <a16:creationId xmlns:a16="http://schemas.microsoft.com/office/drawing/2014/main" id="{AF2370E8-E5F3-E14E-B01F-80947B86E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Espace réservé des commentaires 2">
            <a:extLst>
              <a:ext uri="{FF2B5EF4-FFF2-40B4-BE49-F238E27FC236}">
                <a16:creationId xmlns:a16="http://schemas.microsoft.com/office/drawing/2014/main" id="{01970773-0B9E-ED45-9F25-574B440717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1118" y="4784762"/>
            <a:ext cx="5449321" cy="3914637"/>
          </a:xfrm>
        </p:spPr>
        <p:txBody>
          <a:bodyPr lIns="90004" tIns="44997" rIns="90004" bIns="44997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DFAC2-CCBE-3C4D-8C80-2EB21F24E63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5E07AB-32AF-EC4F-84F0-8F35A6525A4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07D588-294A-2D43-8392-FA4FDF530A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99F8EA-D45C-3948-B938-C584ECFCC6EC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23856E-F90F-6E48-8D9C-DB22B72619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B03833-D32A-E74D-B089-C151CF4D17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0E11C-51D4-D34E-8AC5-4A1618C27C7D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03064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71A37-F456-A74E-84C3-0887C54B83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76E74B-06FE-7A47-B7F5-E5455A464A2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76FBC9-1744-B647-A3BF-216FC9CEDE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6BF669-601E-E746-A06B-65E851B222D0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42B8C5-CD87-1545-AB07-C6EBE3B651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F8F572-4713-DB4C-B590-17F1A0491E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79C037-7C81-7C4A-8D9B-670ACCEEA23F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154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BBE00F-456B-024D-9CD8-5C5150EBCD7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1122361"/>
            <a:ext cx="2743200" cy="500856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03AF2B-908C-8741-863C-CFC5D8FD69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1122361"/>
            <a:ext cx="8077196" cy="500856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E9FE48-8E19-0D4F-905D-7CA07AD1DB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418FAE-600E-F644-BD1A-4807C680BB9F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E21340-8EEE-8240-B03A-F68548A677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60B68-33F2-644A-B049-BF2743CD37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C00798-565F-4942-8003-9203A8CBF084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983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8E5374-0750-A244-8876-5A65D6EB07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C389CB-B483-E542-9BC3-A6271244D16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20D25C-4788-AD4E-9825-28A2AC364A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FF86-2BD4-F544-AD8A-F27E893AB002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154F8F-47F9-AC42-B3BB-49E42A7524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F5DC9A-2BB7-FD4E-BA7D-069B0EBEDE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C71754-D438-3848-9909-2FB2FD1E0AF2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183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D1AC4-B031-FC44-9BE8-8BA66E02C8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4666B9-3F2B-4447-96AA-16C37DF91C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C80262-E042-7441-9902-2270CE3FCD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B029E2-9FFC-CA4B-A1C0-B80853993113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32A676-F8D8-4C4D-A5ED-2D8ACB5AB1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DDABFF-8C3B-5D4B-9E4B-E7A5FFD2DB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878291-0184-F443-8F39-1D331C811281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478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FDF01-9F90-634F-BDF4-AC19557387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62289F-460E-114B-A973-A06DCCFA4C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102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A38E01-A561-A54E-92C5-4CB78EFFA5A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604964"/>
            <a:ext cx="54102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805E0A-1951-7E4A-9C73-659185716C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729A56-4B5F-D74D-9950-442D8974913B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09E065-83EB-7148-8CAA-51E2FF5C59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239FA5-4A4E-EF45-B176-1C256DAB1C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A28BB0-6EEF-3449-B04F-EF90AD2B0A37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708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34858-A9BC-FA4E-A920-5EA5A3E571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15F413-5DE2-3848-8EEC-98DA65F83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C1C3B7-4AFC-A04F-9971-AE6A137EC64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339C1D-66D3-C542-A711-3EF63802E83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F00AE1-3896-234E-ACFF-0F7385E2C92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539249-C21C-6843-AAC1-A128F3477E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519AFD-3F69-8945-AE19-BAF932375343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8A56E6-4053-F14F-BF4F-92C9965C34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DFC97-C03C-934A-B3F7-1B64A36D89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3849FF-FE4A-EC42-B72E-562AB9304286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03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EC2DD-64C0-4043-8E42-83E65FC114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93EFD6-AA8B-0643-96C7-6E4CCD5D58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9A0984-3BD3-664A-9823-03DF0A7E92FB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255329-2961-6247-B2F7-C948FD1ED0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20818D-E992-DD45-BAC8-4F7864525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96EF01-392E-3747-9A21-7725EF641F27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822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6F2564-12EE-154E-BA17-34C8171613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A49BF8-FF2E-BB4E-A580-A137F7A4B799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B887CC-AE45-C547-A385-A2D49DF072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6CDA11-43DD-C245-A2BE-FFAF2823C2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BA1C87-448E-304F-9DF4-E5C724C7E1DF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92334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9CFEF-4338-AB45-B9E0-39BC4A3638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427911-F4AE-3043-86AF-7025FF84BF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475DDA-17BD-9D47-9145-A0DF0B28A03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728FDE-7336-BD4E-A6B1-BBEFDC9726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A5E28D-B7A8-514E-8ACF-41B1564AB091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17B64F-3A7F-AE40-A223-9F42D93E8F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5D2C71-9CAF-AC48-80AC-783EAC72E1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A7C10-8B84-8040-A659-56413B270342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032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ED2B41-EF72-534E-93F2-86BC27F2D0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6C2B55-00A1-FD4A-9087-0C5B3B92423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lang="fr-BE" sz="3200"/>
            </a:lvl1pPr>
          </a:lstStyle>
          <a:p>
            <a:pPr lvl="0"/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2C3E51-DA3F-3344-BDAA-27015FF79BD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79BA91-79E9-1E4C-A5A2-DB2D519EE6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FABA47-A4CD-824C-976C-259783A6999E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455C99-4B82-1D43-91E9-1F96E84EAB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07A231-1193-584E-99CA-822499B18D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27C9A5-5FE3-4843-9641-4C99FBEA4E1C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226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0B27AC-B5EC-5C45-B68D-8451DC69BC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4" y="1122480"/>
            <a:ext cx="9143643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1">
            <a:noAutofit/>
          </a:bodyPr>
          <a:lstStyle/>
          <a:p>
            <a:pPr lvl="0"/>
            <a:r>
              <a:rPr lang="fr-FR"/>
              <a:t>Cliquez pour éditer le format du texte-titreModifiez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325BD15-6645-4544-9687-9E6B78248B6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4" y="6356515"/>
            <a:ext cx="2742843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B23E164-6A62-4C46-AFE0-6CE416514DA5}" type="datetime1">
              <a:rPr lang="fr-BE" smtClean="0"/>
              <a:pPr lvl="0"/>
              <a:t>06-03-20</a:t>
            </a:fld>
            <a:endParaRPr lang="fr-BE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8C7E02D-FFAA-904C-83D7-8846D97131B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5" y="6356515"/>
            <a:ext cx="4114443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BE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E2F2763-CC32-CA4F-A04C-21A838B8A29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4" y="6356515"/>
            <a:ext cx="2742843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8D5F13B-8321-BF42-B88B-BE5A09738B5A}" type="slidenum">
              <a:t>‹N°›</a:t>
            </a:fld>
            <a:endParaRPr lang="fr-BE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E56AD8D-17FA-1F47-9F6E-74D446B11F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4" y="1604515"/>
            <a:ext cx="1097244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6000" b="0" i="0" u="none" strike="noStrike" kern="1200" cap="none" spc="0" baseline="0">
          <a:solidFill>
            <a:srgbClr val="000000"/>
          </a:solidFill>
          <a:uFillTx/>
          <a:latin typeface="Calibri Light" pitchFamily="18"/>
          <a:ea typeface="Microsoft YaHei" pitchFamily="2"/>
          <a:cs typeface="Arial" pitchFamily="2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None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0">
            <a:extLst>
              <a:ext uri="{FF2B5EF4-FFF2-40B4-BE49-F238E27FC236}">
                <a16:creationId xmlns:a16="http://schemas.microsoft.com/office/drawing/2014/main" id="{E0AC8293-B47D-5647-A2A0-3194401A4D9C}"/>
              </a:ext>
            </a:extLst>
          </p:cNvPr>
          <p:cNvSpPr/>
          <p:nvPr/>
        </p:nvSpPr>
        <p:spPr>
          <a:xfrm>
            <a:off x="5236322" y="6266349"/>
            <a:ext cx="6645898" cy="59165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AVEC LE SOUTIEN DU FONDS EUROPÉEN DE DÉVELOPPEMENT RÉGIONAL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MET STEUN VAN HET EUROPEES FONDS VOOR REGIONALE ONTWIKKELING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870415F-2B4B-C84B-A443-5C6C6D40353D}"/>
              </a:ext>
            </a:extLst>
          </p:cNvPr>
          <p:cNvSpPr/>
          <p:nvPr/>
        </p:nvSpPr>
        <p:spPr>
          <a:xfrm>
            <a:off x="4934147" y="836034"/>
            <a:ext cx="6815635" cy="378534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4400" b="1" i="1" u="none" strike="noStrike" kern="1200" cap="none" spc="0" baseline="0" dirty="0">
                <a:solidFill>
                  <a:srgbClr val="70AD47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    </a:t>
            </a:r>
            <a:r>
              <a:rPr lang="fr-BE" sz="4400" b="1" i="1" u="none" strike="noStrike" kern="1200" cap="none" spc="0" baseline="0" dirty="0">
                <a:solidFill>
                  <a:srgbClr val="00B05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Bienvenue</a:t>
            </a:r>
            <a:r>
              <a:rPr lang="fr-BE" sz="4400" b="1" i="0" u="none" strike="noStrike" kern="1200" cap="none" spc="0" baseline="0" dirty="0">
                <a:solidFill>
                  <a:srgbClr val="70AD47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     </a:t>
            </a:r>
            <a:r>
              <a:rPr lang="fr-BE" sz="4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Welkom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4400" b="1" i="1" u="none" strike="noStrike" kern="0" cap="none" spc="0" baseline="0" dirty="0">
                <a:uFillTx/>
                <a:latin typeface="Calibri" pitchFamily="18"/>
                <a:ea typeface="Microsoft YaHei" pitchFamily="2"/>
                <a:cs typeface="Arial" pitchFamily="34"/>
              </a:rPr>
              <a:t>SALAMANDRA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800" b="1" i="1" u="none" strike="noStrike" kern="0" cap="none" spc="0" baseline="0" dirty="0">
              <a:solidFill>
                <a:srgbClr val="92D050"/>
              </a:solidFill>
              <a:uFillTx/>
              <a:latin typeface="Calibri" pitchFamily="18"/>
              <a:ea typeface="Microsoft YaHei" pitchFamily="2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1" u="none" strike="noStrike" kern="0" cap="none" spc="0" baseline="0" dirty="0">
                <a:solidFill>
                  <a:srgbClr val="00B05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Un programme de collaboration transfrontalière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Een</a:t>
            </a:r>
            <a:r>
              <a:rPr lang="fr-BE" sz="20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 </a:t>
            </a:r>
            <a:r>
              <a:rPr lang="fr-BE" sz="20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grensoverschrijdende</a:t>
            </a:r>
            <a:r>
              <a:rPr lang="fr-BE" sz="20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 </a:t>
            </a:r>
            <a:r>
              <a:rPr lang="fr-BE" sz="20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samenwerking</a:t>
            </a:r>
            <a:endParaRPr lang="fr-BE" sz="2000" b="1" i="1" u="none" strike="noStrike" kern="0" cap="none" spc="0" baseline="0" dirty="0">
              <a:solidFill>
                <a:srgbClr val="2E75B6"/>
              </a:solidFill>
              <a:uFillTx/>
              <a:latin typeface="Calibri" pitchFamily="18"/>
              <a:ea typeface="Microsoft YaHei" pitchFamily="2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000" b="1" i="1" kern="0" dirty="0">
              <a:solidFill>
                <a:srgbClr val="2E75B6"/>
              </a:solidFill>
              <a:latin typeface="Calibri" pitchFamily="18"/>
              <a:ea typeface="Microsoft YaHei" pitchFamily="2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000" b="1" i="1" u="none" strike="noStrike" kern="0" cap="none" spc="0" baseline="0" dirty="0">
              <a:solidFill>
                <a:srgbClr val="2E75B6"/>
              </a:solidFill>
              <a:uFillTx/>
              <a:latin typeface="Calibri" pitchFamily="18"/>
              <a:ea typeface="Microsoft YaHei" pitchFamily="2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Wallonie (Flobecq) - </a:t>
            </a:r>
            <a:r>
              <a:rPr lang="fr-BE" sz="20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Vlaanderen</a:t>
            </a:r>
            <a:r>
              <a:rPr lang="fr-BE" sz="20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(Ronse) -  France (Condé sur l’Escaut)</a:t>
            </a:r>
          </a:p>
        </p:txBody>
      </p:sp>
      <p:pic>
        <p:nvPicPr>
          <p:cNvPr id="4" name="Image 8">
            <a:extLst>
              <a:ext uri="{FF2B5EF4-FFF2-40B4-BE49-F238E27FC236}">
                <a16:creationId xmlns:a16="http://schemas.microsoft.com/office/drawing/2014/main" id="{E5931F3E-892D-5C45-9C34-1445328D4D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8452" y="650860"/>
            <a:ext cx="4397861" cy="22019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59D04FB5-A42D-E941-B306-2FEC5018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16015" y="5125080"/>
            <a:ext cx="743270" cy="83898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e 10">
            <a:extLst>
              <a:ext uri="{FF2B5EF4-FFF2-40B4-BE49-F238E27FC236}">
                <a16:creationId xmlns:a16="http://schemas.microsoft.com/office/drawing/2014/main" id="{E67D42D8-071E-A041-AFEB-04DFB4DA51D9}"/>
              </a:ext>
            </a:extLst>
          </p:cNvPr>
          <p:cNvGrpSpPr/>
          <p:nvPr/>
        </p:nvGrpSpPr>
        <p:grpSpPr>
          <a:xfrm>
            <a:off x="5716335" y="5141551"/>
            <a:ext cx="3919264" cy="951762"/>
            <a:chOff x="5863105" y="743763"/>
            <a:chExt cx="3919264" cy="951762"/>
          </a:xfrm>
        </p:grpSpPr>
        <p:pic>
          <p:nvPicPr>
            <p:cNvPr id="7" name="Image 11" descr="Accueil">
              <a:extLst>
                <a:ext uri="{FF2B5EF4-FFF2-40B4-BE49-F238E27FC236}">
                  <a16:creationId xmlns:a16="http://schemas.microsoft.com/office/drawing/2014/main" id="{46487799-385E-3443-AC2F-E3CA3B6AA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100108" y="743763"/>
              <a:ext cx="682261" cy="9506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" name="Image 12">
              <a:extLst>
                <a:ext uri="{FF2B5EF4-FFF2-40B4-BE49-F238E27FC236}">
                  <a16:creationId xmlns:a16="http://schemas.microsoft.com/office/drawing/2014/main" id="{F8C8EB43-1E4B-A74C-9902-AEF433D8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97" t="2259" r="5368"/>
            <a:stretch>
              <a:fillRect/>
            </a:stretch>
          </p:blipFill>
          <p:spPr>
            <a:xfrm>
              <a:off x="5863105" y="744851"/>
              <a:ext cx="899934" cy="9506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Image 13" descr="Logo de la collectivité">
              <a:extLst>
                <a:ext uri="{FF2B5EF4-FFF2-40B4-BE49-F238E27FC236}">
                  <a16:creationId xmlns:a16="http://schemas.microsoft.com/office/drawing/2014/main" id="{A815108D-DB06-B54C-B609-8BA3C6C53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842040" y="743763"/>
              <a:ext cx="1258068" cy="83898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" name="Image 14" descr="Home">
              <a:extLst>
                <a:ext uri="{FF2B5EF4-FFF2-40B4-BE49-F238E27FC236}">
                  <a16:creationId xmlns:a16="http://schemas.microsoft.com/office/drawing/2014/main" id="{054DDF5C-34A1-D747-872F-54429F688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974403" y="863623"/>
              <a:ext cx="682261" cy="71912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1" name="Image 15">
            <a:extLst>
              <a:ext uri="{FF2B5EF4-FFF2-40B4-BE49-F238E27FC236}">
                <a16:creationId xmlns:a16="http://schemas.microsoft.com/office/drawing/2014/main" id="{7AA56EA6-DEA1-C547-85EC-58A329AF8C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819" y="2846846"/>
            <a:ext cx="4785695" cy="3070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3">
            <a:extLst>
              <a:ext uri="{FF2B5EF4-FFF2-40B4-BE49-F238E27FC236}">
                <a16:creationId xmlns:a16="http://schemas.microsoft.com/office/drawing/2014/main" id="{598C299B-0CD9-474F-9DAC-4C9B0A00C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55438" y="5917190"/>
            <a:ext cx="4762076" cy="9209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CFD697BA-D277-C240-B8C6-CA704396DCA1}"/>
              </a:ext>
            </a:extLst>
          </p:cNvPr>
          <p:cNvSpPr txBox="1"/>
          <p:nvPr/>
        </p:nvSpPr>
        <p:spPr>
          <a:xfrm>
            <a:off x="195069" y="297143"/>
            <a:ext cx="2776731" cy="63692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Condé-sur l’Escaut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1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Extension du réseau </a:t>
            </a:r>
            <a:r>
              <a:rPr lang="fr-BE" sz="2400" dirty="0">
                <a:solidFill>
                  <a:srgbClr val="00B050"/>
                </a:solidFill>
                <a:latin typeface="Calibri"/>
              </a:rPr>
              <a:t>d</a:t>
            </a:r>
            <a:r>
              <a:rPr lang="fr-BE" sz="2400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e mares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keten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van 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poelen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werd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verder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gezet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naar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stad</a:t>
            </a:r>
            <a:r>
              <a:rPr lang="fr-BE" sz="2400" i="1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400" i="1" kern="0" dirty="0" err="1">
                <a:solidFill>
                  <a:schemeClr val="accent5">
                    <a:lumMod val="75000"/>
                  </a:schemeClr>
                </a:solidFill>
              </a:rPr>
              <a:t>toe</a:t>
            </a:r>
            <a:endParaRPr lang="fr-BE" sz="2400" i="1" kern="0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 </a:t>
            </a:r>
            <a:r>
              <a:rPr lang="fr-BE" sz="2400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    </a:t>
            </a:r>
            <a:endParaRPr lang="fr-BE" sz="2400" dirty="0">
              <a:solidFill>
                <a:srgbClr val="00B050"/>
              </a:solidFill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Remparts de Condé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i="1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Oude</a:t>
            </a:r>
            <a:r>
              <a:rPr lang="fr-BE" sz="2000" i="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BE" sz="2000" i="1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stadswallen</a:t>
            </a:r>
            <a:endParaRPr lang="fr-BE" sz="2000" b="0" i="1" u="none" strike="noStrike" kern="1200" cap="none" spc="0" baseline="0" dirty="0">
              <a:solidFill>
                <a:schemeClr val="accent5">
                  <a:lumMod val="50000"/>
                </a:schemeClr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      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b="0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Lycée de Condé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900" i="1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School</a:t>
            </a:r>
            <a:endParaRPr lang="fr-BE" sz="1900" b="0" i="1" u="none" strike="noStrike" kern="1200" cap="none" spc="0" baseline="0" dirty="0">
              <a:solidFill>
                <a:schemeClr val="accent5">
                  <a:lumMod val="50000"/>
                </a:schemeClr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age 12">
            <a:extLst>
              <a:ext uri="{FF2B5EF4-FFF2-40B4-BE49-F238E27FC236}">
                <a16:creationId xmlns:a16="http://schemas.microsoft.com/office/drawing/2014/main" id="{D817D446-A938-4856-85EF-E7AB9CF7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41" r="25715" b="54459"/>
          <a:stretch>
            <a:fillRect/>
          </a:stretch>
        </p:blipFill>
        <p:spPr>
          <a:xfrm>
            <a:off x="2788152" y="3225709"/>
            <a:ext cx="4464100" cy="32374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Image 3">
            <a:extLst>
              <a:ext uri="{FF2B5EF4-FFF2-40B4-BE49-F238E27FC236}">
                <a16:creationId xmlns:a16="http://schemas.microsoft.com/office/drawing/2014/main" id="{AC76141B-3C35-B642-B9F4-C060FD1DD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2413"/>
            <a:ext cx="6096000" cy="45720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7711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0">
            <a:extLst>
              <a:ext uri="{FF2B5EF4-FFF2-40B4-BE49-F238E27FC236}">
                <a16:creationId xmlns:a16="http://schemas.microsoft.com/office/drawing/2014/main" id="{FE23D5FC-2A6C-F542-A0AB-7D889F90D6A4}"/>
              </a:ext>
            </a:extLst>
          </p:cNvPr>
          <p:cNvSpPr/>
          <p:nvPr/>
        </p:nvSpPr>
        <p:spPr>
          <a:xfrm>
            <a:off x="-225253" y="6441481"/>
            <a:ext cx="9143643" cy="3034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7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AVEC LE SOUTIEN DU FONDS EUROPÉEN DE DÉVELOPPEMENT RÉGIONAL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7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MET STEUN VAN HET EUROPEES FONDS VOOR REGIONALE ONTWIKKELING</a:t>
            </a:r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89EEFE19-069B-4B47-8B23-E6046FBA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101" y="5433849"/>
            <a:ext cx="2637358" cy="1320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AC86CB47-7B12-0042-B2DB-350D891E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31" r="24383"/>
          <a:stretch>
            <a:fillRect/>
          </a:stretch>
        </p:blipFill>
        <p:spPr>
          <a:xfrm>
            <a:off x="6763359" y="1896154"/>
            <a:ext cx="5154765" cy="47276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4">
            <a:extLst>
              <a:ext uri="{FF2B5EF4-FFF2-40B4-BE49-F238E27FC236}">
                <a16:creationId xmlns:a16="http://schemas.microsoft.com/office/drawing/2014/main" id="{99CA0EE9-B3F1-D746-B131-58A9FF2E5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584" y="2490249"/>
            <a:ext cx="1678573" cy="16785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EFE460A-822A-294A-B426-C93EB384B976}"/>
              </a:ext>
            </a:extLst>
          </p:cNvPr>
          <p:cNvSpPr txBox="1"/>
          <p:nvPr/>
        </p:nvSpPr>
        <p:spPr>
          <a:xfrm>
            <a:off x="802532" y="200326"/>
            <a:ext cx="11171581" cy="11190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                                         Ronse  -  Renaix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Créer des liens avec les biotopes wallons  proches, via le Ravel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Een</a:t>
            </a: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aanknopingspunt</a:t>
            </a: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vinden</a:t>
            </a: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met de </a:t>
            </a:r>
            <a:r>
              <a:rPr lang="fr-BE" sz="24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bossen</a:t>
            </a: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van </a:t>
            </a:r>
            <a:r>
              <a:rPr lang="fr-BE" sz="24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Vloesberg</a:t>
            </a: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, via Ravel</a:t>
            </a:r>
            <a:endParaRPr lang="fr-BE" sz="2400" b="1" i="1" u="none" strike="noStrike" kern="1200" cap="none" spc="0" baseline="0" dirty="0">
              <a:solidFill>
                <a:srgbClr val="2E75B6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Image 12">
            <a:extLst>
              <a:ext uri="{FF2B5EF4-FFF2-40B4-BE49-F238E27FC236}">
                <a16:creationId xmlns:a16="http://schemas.microsoft.com/office/drawing/2014/main" id="{371F84E5-EF61-41F2-9FB1-F2D56BDD0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7" r="24949"/>
          <a:stretch/>
        </p:blipFill>
        <p:spPr>
          <a:xfrm>
            <a:off x="273875" y="1896154"/>
            <a:ext cx="4566481" cy="36277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4D6600-4DC9-404D-967A-A9D1A08A9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60"/>
          <a:stretch/>
        </p:blipFill>
        <p:spPr>
          <a:xfrm>
            <a:off x="1311965" y="417686"/>
            <a:ext cx="10333382" cy="6022627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56FBA41-708D-4EA2-8EB2-7D0331F2F9E6}"/>
              </a:ext>
            </a:extLst>
          </p:cNvPr>
          <p:cNvSpPr/>
          <p:nvPr/>
        </p:nvSpPr>
        <p:spPr>
          <a:xfrm rot="19132045">
            <a:off x="5039139" y="5158409"/>
            <a:ext cx="1388167" cy="3081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48E66760-A823-4366-9A4C-7C0048EEF20C}"/>
              </a:ext>
            </a:extLst>
          </p:cNvPr>
          <p:cNvSpPr/>
          <p:nvPr/>
        </p:nvSpPr>
        <p:spPr>
          <a:xfrm rot="19132045">
            <a:off x="212035" y="6131338"/>
            <a:ext cx="1388167" cy="3081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FB8C0B7-A93E-4CC6-9469-5AFB7B6C1366}"/>
              </a:ext>
            </a:extLst>
          </p:cNvPr>
          <p:cNvSpPr/>
          <p:nvPr/>
        </p:nvSpPr>
        <p:spPr>
          <a:xfrm rot="13997021">
            <a:off x="10151164" y="2915479"/>
            <a:ext cx="1388167" cy="3081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711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62F8E264-B6D3-414B-86F0-878D9D6F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101" y="5433849"/>
            <a:ext cx="2637358" cy="1320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4">
            <a:extLst>
              <a:ext uri="{FF2B5EF4-FFF2-40B4-BE49-F238E27FC236}">
                <a16:creationId xmlns:a16="http://schemas.microsoft.com/office/drawing/2014/main" id="{EC75143B-0331-A346-B6D4-B902DF450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726" y="1062399"/>
            <a:ext cx="6722165" cy="50416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2">
            <a:extLst>
              <a:ext uri="{FF2B5EF4-FFF2-40B4-BE49-F238E27FC236}">
                <a16:creationId xmlns:a16="http://schemas.microsoft.com/office/drawing/2014/main" id="{EE9C5479-FA55-4490-8AFC-5769B1FD0B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43" b="32200"/>
          <a:stretch>
            <a:fillRect/>
          </a:stretch>
        </p:blipFill>
        <p:spPr>
          <a:xfrm>
            <a:off x="283817" y="1705612"/>
            <a:ext cx="4060722" cy="37282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7467F184-0525-1E4E-8E83-9330F8E62D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870015" y="5757053"/>
            <a:ext cx="2198894" cy="11009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4B74656-6384-3F45-9926-F6959A03BCC2}"/>
              </a:ext>
            </a:extLst>
          </p:cNvPr>
          <p:cNvSpPr txBox="1"/>
          <p:nvPr/>
        </p:nvSpPr>
        <p:spPr>
          <a:xfrm>
            <a:off x="4485570" y="21790"/>
            <a:ext cx="5183184" cy="8239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Flobecq (Vloesberg</a:t>
            </a:r>
            <a:r>
              <a:rPr lang="fr-BE" sz="2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)</a:t>
            </a:r>
          </a:p>
        </p:txBody>
      </p:sp>
      <p:pic>
        <p:nvPicPr>
          <p:cNvPr id="4" name="Image 13">
            <a:extLst>
              <a:ext uri="{FF2B5EF4-FFF2-40B4-BE49-F238E27FC236}">
                <a16:creationId xmlns:a16="http://schemas.microsoft.com/office/drawing/2014/main" id="{A152679F-44E2-0A44-9901-D881F67DF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551" y="82442"/>
            <a:ext cx="1421782" cy="16587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DC27B88-0817-BD4D-8B80-48820A858F96}"/>
              </a:ext>
            </a:extLst>
          </p:cNvPr>
          <p:cNvSpPr txBox="1"/>
          <p:nvPr/>
        </p:nvSpPr>
        <p:spPr>
          <a:xfrm>
            <a:off x="143313" y="830961"/>
            <a:ext cx="10557680" cy="23875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La m</a:t>
            </a:r>
            <a:r>
              <a:rPr lang="fr-BE" sz="2400" b="1" i="0" u="none" strike="noStrike" kern="120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igration</a:t>
            </a:r>
            <a:r>
              <a:rPr lang="fr-BE" sz="2400" b="1" i="0" u="none" strike="noStrike" kern="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pose</a:t>
            </a:r>
            <a:r>
              <a:rPr lang="fr-BE" sz="2400" b="1" i="0" u="none" strike="noStrike" kern="120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un problème particulier. Chaque printemps, les batraciens migrent vers leur mare natale, traversan</a:t>
            </a:r>
            <a:r>
              <a:rPr lang="fr-BE" sz="2400" b="1" i="0" u="none" strike="noStrike" kern="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t la route nationale. 2</a:t>
            </a:r>
            <a:r>
              <a:rPr lang="fr-BE" sz="2400" b="1" i="0" u="none" strike="noStrike" kern="0" cap="none" spc="0" baseline="3000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ème</a:t>
            </a:r>
            <a:r>
              <a:rPr lang="fr-BE" sz="2400" b="1" i="0" u="none" strike="noStrike" kern="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0" u="none" strike="noStrike" kern="120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site de traversée en Wallonie!</a:t>
            </a:r>
          </a:p>
        </p:txBody>
      </p:sp>
      <p:pic>
        <p:nvPicPr>
          <p:cNvPr id="6" name="Image 20">
            <a:extLst>
              <a:ext uri="{FF2B5EF4-FFF2-40B4-BE49-F238E27FC236}">
                <a16:creationId xmlns:a16="http://schemas.microsoft.com/office/drawing/2014/main" id="{BE3320FC-160C-F249-82DC-7BB9F96F45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676" r="12347" b="32814"/>
          <a:stretch>
            <a:fillRect/>
          </a:stretch>
        </p:blipFill>
        <p:spPr>
          <a:xfrm rot="5400013">
            <a:off x="3772458" y="2266889"/>
            <a:ext cx="4842305" cy="3819567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394AEAC-6A37-DE45-905B-11EB3E3687B0}"/>
              </a:ext>
            </a:extLst>
          </p:cNvPr>
          <p:cNvSpPr txBox="1"/>
          <p:nvPr/>
        </p:nvSpPr>
        <p:spPr>
          <a:xfrm>
            <a:off x="8406508" y="1930316"/>
            <a:ext cx="3132249" cy="35725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Migratie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: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een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apart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probleem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!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Elke lente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migreren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de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amfibieën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naar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hun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geboortepoel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, de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weg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overstekend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1" i="1" u="none" strike="noStrike" kern="1200" cap="none" spc="0" baseline="0" dirty="0">
              <a:solidFill>
                <a:srgbClr val="2E75B6"/>
              </a:solidFill>
              <a:uFillTx/>
              <a:latin typeface="Calibri Light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Vloesberg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bezit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de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tweede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grootste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oversteekplaats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van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Wallonnie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!</a:t>
            </a:r>
          </a:p>
        </p:txBody>
      </p:sp>
      <p:sp>
        <p:nvSpPr>
          <p:cNvPr id="8" name="Accolade ouvrante 10">
            <a:extLst>
              <a:ext uri="{FF2B5EF4-FFF2-40B4-BE49-F238E27FC236}">
                <a16:creationId xmlns:a16="http://schemas.microsoft.com/office/drawing/2014/main" id="{86B8DC67-3DB8-3E43-9D24-24CB0F8D0308}"/>
              </a:ext>
            </a:extLst>
          </p:cNvPr>
          <p:cNvSpPr/>
          <p:nvPr/>
        </p:nvSpPr>
        <p:spPr>
          <a:xfrm>
            <a:off x="3846551" y="1848240"/>
            <a:ext cx="268358" cy="13703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8333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9 0 f1"/>
              <a:gd name="f63" fmla="+- f55 f58 0"/>
              <a:gd name="f64" fmla="*/ f58 f36 1"/>
              <a:gd name="f65" fmla="cos 1 f62"/>
              <a:gd name="f66" fmla="sin 1 f62"/>
              <a:gd name="f67" fmla="*/ f63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38103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Accolade ouvrante 12">
            <a:extLst>
              <a:ext uri="{FF2B5EF4-FFF2-40B4-BE49-F238E27FC236}">
                <a16:creationId xmlns:a16="http://schemas.microsoft.com/office/drawing/2014/main" id="{0B0018C4-6235-6E4C-9362-669F3475C3EF}"/>
              </a:ext>
            </a:extLst>
          </p:cNvPr>
          <p:cNvSpPr/>
          <p:nvPr/>
        </p:nvSpPr>
        <p:spPr>
          <a:xfrm>
            <a:off x="3607618" y="3923434"/>
            <a:ext cx="480974" cy="23417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+- 0 0 5400000"/>
              <a:gd name="f9" fmla="val 8333"/>
              <a:gd name="f10" fmla="val 50000"/>
              <a:gd name="f11" fmla="+- 0 0 -180"/>
              <a:gd name="f12" fmla="+- 0 0 -270"/>
              <a:gd name="f13" fmla="+- 0 0 -360"/>
              <a:gd name="f14" fmla="abs f3"/>
              <a:gd name="f15" fmla="abs f4"/>
              <a:gd name="f16" fmla="abs f5"/>
              <a:gd name="f17" fmla="+- 2700000 f1 0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+- f17 0 f1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f1 0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*/ f32 f7 1"/>
              <a:gd name="f40" fmla="val f37"/>
              <a:gd name="f41" fmla="val f38"/>
              <a:gd name="f42" fmla="*/ f39 1 f0"/>
              <a:gd name="f43" fmla="*/ f6 f36 1"/>
              <a:gd name="f44" fmla="+- f41 0 f6"/>
              <a:gd name="f45" fmla="+- f40 0 f6"/>
              <a:gd name="f46" fmla="+- 0 0 f42"/>
              <a:gd name="f47" fmla="*/ f40 f36 1"/>
              <a:gd name="f48" fmla="*/ f41 f36 1"/>
              <a:gd name="f49" fmla="*/ f45 1 2"/>
              <a:gd name="f50" fmla="min f45 f44"/>
              <a:gd name="f51" fmla="*/ f44 f10 1"/>
              <a:gd name="f52" fmla="+- 0 0 f46"/>
              <a:gd name="f53" fmla="+- f6 f49 0"/>
              <a:gd name="f54" fmla="*/ f50 f9 1"/>
              <a:gd name="f55" fmla="*/ f51 1 100000"/>
              <a:gd name="f56" fmla="*/ f52 f0 1"/>
              <a:gd name="f57" fmla="*/ f49 f36 1"/>
              <a:gd name="f58" fmla="*/ f54 1 100000"/>
              <a:gd name="f59" fmla="*/ f56 1 f7"/>
              <a:gd name="f60" fmla="*/ f53 f36 1"/>
              <a:gd name="f61" fmla="*/ f55 f36 1"/>
              <a:gd name="f62" fmla="+- f59 0 f1"/>
              <a:gd name="f63" fmla="+- f55 f58 0"/>
              <a:gd name="f64" fmla="*/ f58 f36 1"/>
              <a:gd name="f65" fmla="cos 1 f62"/>
              <a:gd name="f66" fmla="sin 1 f62"/>
              <a:gd name="f67" fmla="*/ f63 f36 1"/>
              <a:gd name="f68" fmla="+- 0 0 f65"/>
              <a:gd name="f69" fmla="+- 0 0 f66"/>
              <a:gd name="f70" fmla="+- 0 0 f68"/>
              <a:gd name="f71" fmla="+- 0 0 f69"/>
              <a:gd name="f72" fmla="val f70"/>
              <a:gd name="f73" fmla="val f71"/>
              <a:gd name="f74" fmla="*/ f72 f49 1"/>
              <a:gd name="f75" fmla="*/ f73 f58 1"/>
              <a:gd name="f76" fmla="+- f40 0 f74"/>
              <a:gd name="f77" fmla="+- f58 0 f75"/>
              <a:gd name="f78" fmla="+- f41 f75 0"/>
              <a:gd name="f79" fmla="+- f78 0 f58"/>
              <a:gd name="f80" fmla="*/ f76 f36 1"/>
              <a:gd name="f81" fmla="*/ f77 f36 1"/>
              <a:gd name="f82" fmla="*/ f79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47" y="f43"/>
              </a:cxn>
              <a:cxn ang="f34">
                <a:pos x="f43" y="f61"/>
              </a:cxn>
              <a:cxn ang="f35">
                <a:pos x="f47" y="f48"/>
              </a:cxn>
            </a:cxnLst>
            <a:rect l="f80" t="f81" r="f47" b="f82"/>
            <a:pathLst>
              <a:path stroke="0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  <a:close/>
              </a:path>
              <a:path fill="none">
                <a:moveTo>
                  <a:pt x="f47" y="f48"/>
                </a:moveTo>
                <a:arcTo wR="f57" hR="f64" stAng="f1" swAng="f1"/>
                <a:lnTo>
                  <a:pt x="f60" y="f67"/>
                </a:lnTo>
                <a:arcTo wR="f57" hR="f64" stAng="f6" swAng="f8"/>
                <a:arcTo wR="f57" hR="f64" stAng="f1" swAng="f8"/>
                <a:lnTo>
                  <a:pt x="f60" y="f64"/>
                </a:lnTo>
                <a:arcTo wR="f57" hR="f64" stAng="f0" swAng="f1"/>
              </a:path>
            </a:pathLst>
          </a:custGeom>
          <a:noFill/>
          <a:ln w="38103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E7595B7-B395-E84D-BF99-049E83796946}"/>
              </a:ext>
            </a:extLst>
          </p:cNvPr>
          <p:cNvSpPr txBox="1"/>
          <p:nvPr/>
        </p:nvSpPr>
        <p:spPr>
          <a:xfrm>
            <a:off x="386644" y="2196196"/>
            <a:ext cx="3351367" cy="14440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Sablières  au nord et à Brakel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1" u="none" strike="noStrike" kern="1200" cap="none" spc="0" baseline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Zandgroeven ten noorden van de weg  en in  Brakel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93019EA-D38F-AF4E-B805-4A0C7DB1BEF1}"/>
              </a:ext>
            </a:extLst>
          </p:cNvPr>
          <p:cNvSpPr txBox="1"/>
          <p:nvPr/>
        </p:nvSpPr>
        <p:spPr>
          <a:xfrm>
            <a:off x="361946" y="4435754"/>
            <a:ext cx="3351367" cy="2534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Mares en Wallonie au sud de la route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1" u="none" strike="noStrike" kern="1200" cap="none" spc="0" baseline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Poelen ten zuiden  van de weg in Wallonië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475A1B-A138-E947-816D-814C5090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97" t="4783" r="19619" b="10870"/>
          <a:stretch>
            <a:fillRect/>
          </a:stretch>
        </p:blipFill>
        <p:spPr>
          <a:xfrm>
            <a:off x="638107" y="4375155"/>
            <a:ext cx="2042008" cy="12090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5E866B-B45E-E44C-B474-0D53C2044EF8}"/>
              </a:ext>
            </a:extLst>
          </p:cNvPr>
          <p:cNvSpPr/>
          <p:nvPr/>
        </p:nvSpPr>
        <p:spPr>
          <a:xfrm>
            <a:off x="4759507" y="872960"/>
            <a:ext cx="241071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b="1" dirty="0">
                <a:solidFill>
                  <a:srgbClr val="548235"/>
                </a:solidFill>
                <a:latin typeface="Calibri Light" pitchFamily="18"/>
                <a:ea typeface="Microsoft YaHei" pitchFamily="2"/>
                <a:cs typeface="Arial" pitchFamily="2"/>
              </a:rPr>
              <a:t>Les bénévoles s’organisent, la tâche est immense et dangereuse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AE759-12A0-8C40-8BBD-D11555C440E0}"/>
              </a:ext>
            </a:extLst>
          </p:cNvPr>
          <p:cNvSpPr/>
          <p:nvPr/>
        </p:nvSpPr>
        <p:spPr>
          <a:xfrm>
            <a:off x="7538484" y="872960"/>
            <a:ext cx="2410717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Vrijwilligers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organiseren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zich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, de </a:t>
            </a: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taak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is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zwaar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 et </a:t>
            </a:r>
            <a:r>
              <a:rPr lang="fr-BE" b="1" i="1" dirty="0" err="1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gevaarlijk</a:t>
            </a:r>
            <a:r>
              <a:rPr lang="fr-BE" b="1" i="1" dirty="0">
                <a:solidFill>
                  <a:srgbClr val="2E75B6"/>
                </a:solidFill>
                <a:latin typeface="Calibri Light" pitchFamily="18"/>
                <a:ea typeface="Microsoft YaHei" pitchFamily="2"/>
                <a:cs typeface="Arial" pitchFamily="2"/>
              </a:rPr>
              <a:t>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E45040-3967-410A-A065-1FFC87B4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221" y="2765773"/>
            <a:ext cx="8606323" cy="3218765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2FA4A35-BFDF-4114-8F25-CD4C517E3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55" y="6383095"/>
            <a:ext cx="1082318" cy="4065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3170D7-B2CC-4CB6-BAAD-5B656266C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6067" t="45735" r="13106"/>
          <a:stretch/>
        </p:blipFill>
        <p:spPr>
          <a:xfrm>
            <a:off x="0" y="69675"/>
            <a:ext cx="3646968" cy="372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5929BD95-42C9-0241-A092-B31DC87FB1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38645" y="5959126"/>
            <a:ext cx="1528675" cy="7653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381D26BB-EA11-CE47-8962-C6DD3715D7ED}"/>
              </a:ext>
            </a:extLst>
          </p:cNvPr>
          <p:cNvSpPr txBox="1"/>
          <p:nvPr/>
        </p:nvSpPr>
        <p:spPr>
          <a:xfrm>
            <a:off x="4485570" y="21790"/>
            <a:ext cx="5183184" cy="8239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Flobecq (Vloesberg</a:t>
            </a:r>
            <a:r>
              <a:rPr lang="fr-BE" sz="2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)</a:t>
            </a:r>
          </a:p>
        </p:txBody>
      </p:sp>
      <p:pic>
        <p:nvPicPr>
          <p:cNvPr id="4" name="Image 13">
            <a:extLst>
              <a:ext uri="{FF2B5EF4-FFF2-40B4-BE49-F238E27FC236}">
                <a16:creationId xmlns:a16="http://schemas.microsoft.com/office/drawing/2014/main" id="{3F36E335-8703-7C4D-94F0-212A392AB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645" y="17199"/>
            <a:ext cx="1421782" cy="16587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66DEAE2-313F-2D49-A524-D8FCFF808055}"/>
              </a:ext>
            </a:extLst>
          </p:cNvPr>
          <p:cNvSpPr txBox="1"/>
          <p:nvPr/>
        </p:nvSpPr>
        <p:spPr>
          <a:xfrm>
            <a:off x="393933" y="785975"/>
            <a:ext cx="3302242" cy="14545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Les bénévoles s’organisent..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1" i="0" u="none" strike="noStrike" kern="1200" cap="none" spc="0" baseline="0" dirty="0">
              <a:solidFill>
                <a:srgbClr val="548235"/>
              </a:solidFill>
              <a:uFillTx/>
              <a:latin typeface="Calibri Light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Vrijwilligers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organiseren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zich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…</a:t>
            </a:r>
          </a:p>
        </p:txBody>
      </p:sp>
      <p:pic>
        <p:nvPicPr>
          <p:cNvPr id="6" name="Image 16">
            <a:extLst>
              <a:ext uri="{FF2B5EF4-FFF2-40B4-BE49-F238E27FC236}">
                <a16:creationId xmlns:a16="http://schemas.microsoft.com/office/drawing/2014/main" id="{D6980905-0DBD-E442-B647-5FBB36D14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4">
            <a:off x="123485" y="3135784"/>
            <a:ext cx="3704635" cy="33022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7">
            <a:extLst>
              <a:ext uri="{FF2B5EF4-FFF2-40B4-BE49-F238E27FC236}">
                <a16:creationId xmlns:a16="http://schemas.microsoft.com/office/drawing/2014/main" id="{DE3F3AF1-ECCC-FB4A-B9BC-A235B410C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981" y="1910492"/>
            <a:ext cx="3382018" cy="45137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B20FB7D-4DE4-2842-8E10-02BEDD1ABA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3" y="433745"/>
            <a:ext cx="984369" cy="10572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36E69-865A-5F48-8A70-0B1E76D093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427" t="20631" r="10590" b="9895"/>
          <a:stretch>
            <a:fillRect/>
          </a:stretch>
        </p:blipFill>
        <p:spPr>
          <a:xfrm>
            <a:off x="4482343" y="604464"/>
            <a:ext cx="1146218" cy="7872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E3031F78-B5B9-174F-B374-7F062D8B62E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3395" t="20163"/>
          <a:stretch>
            <a:fillRect/>
          </a:stretch>
        </p:blipFill>
        <p:spPr>
          <a:xfrm rot="10799991">
            <a:off x="7797052" y="1910492"/>
            <a:ext cx="4457453" cy="31266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CB1DA532-11DF-F54D-8FBC-BF3FBAF1D044}"/>
              </a:ext>
            </a:extLst>
          </p:cNvPr>
          <p:cNvSpPr/>
          <p:nvPr/>
        </p:nvSpPr>
        <p:spPr>
          <a:xfrm>
            <a:off x="1897636" y="379430"/>
            <a:ext cx="7754761" cy="10904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Image 10">
            <a:extLst>
              <a:ext uri="{FF2B5EF4-FFF2-40B4-BE49-F238E27FC236}">
                <a16:creationId xmlns:a16="http://schemas.microsoft.com/office/drawing/2014/main" id="{B63A8783-3C1B-8A48-A307-BA0C94B9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91954"/>
            <a:ext cx="5681873" cy="3787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F78A7C0C-0EDD-394A-A6F0-91ECC4532BEB}"/>
              </a:ext>
            </a:extLst>
          </p:cNvPr>
          <p:cNvSpPr txBox="1"/>
          <p:nvPr/>
        </p:nvSpPr>
        <p:spPr>
          <a:xfrm>
            <a:off x="3779154" y="316711"/>
            <a:ext cx="5157782" cy="8239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L’intérêt du crapauduc…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Het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belang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van de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amfibiëentunnel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…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2EEB390E-8485-2F4C-8285-094A0B657E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21353" y="238520"/>
            <a:ext cx="1795877" cy="8991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2CD1C0-B469-4B49-A5F4-1D13DE882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25" r="8350" b="44439"/>
          <a:stretch/>
        </p:blipFill>
        <p:spPr>
          <a:xfrm>
            <a:off x="231910" y="1867756"/>
            <a:ext cx="5681873" cy="406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5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30904821-83EA-6141-A256-C93C65C1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263" y="2395737"/>
            <a:ext cx="4453475" cy="31208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761C8122-B19B-E544-A130-B88E1F2D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5" y="1231001"/>
            <a:ext cx="4750902" cy="31208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27238293-509E-B944-9E0E-A1A59AA69F19}"/>
              </a:ext>
            </a:extLst>
          </p:cNvPr>
          <p:cNvSpPr txBox="1"/>
          <p:nvPr/>
        </p:nvSpPr>
        <p:spPr>
          <a:xfrm>
            <a:off x="6264965" y="1366333"/>
            <a:ext cx="5157782" cy="8239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Guider les animaux vers un passage souterrain sécurisé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381131-DD69-CE44-9149-3603BC36CE92}"/>
              </a:ext>
            </a:extLst>
          </p:cNvPr>
          <p:cNvSpPr txBox="1"/>
          <p:nvPr/>
        </p:nvSpPr>
        <p:spPr>
          <a:xfrm>
            <a:off x="552535" y="4692719"/>
            <a:ext cx="5183184" cy="8239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De </a:t>
            </a:r>
            <a:r>
              <a:rPr lang="fr-BE" sz="24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dieren</a:t>
            </a:r>
            <a:r>
              <a:rPr lang="fr-BE" sz="24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naar</a:t>
            </a:r>
            <a:r>
              <a:rPr lang="fr-BE" sz="24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een</a:t>
            </a:r>
            <a:r>
              <a:rPr lang="fr-BE" sz="24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veilige</a:t>
            </a:r>
            <a:r>
              <a:rPr lang="fr-BE" sz="24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tunnel onder de </a:t>
            </a:r>
            <a:r>
              <a:rPr lang="fr-BE" sz="24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weg</a:t>
            </a:r>
            <a:r>
              <a:rPr lang="fr-BE" sz="24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leiden</a:t>
            </a:r>
            <a:endParaRPr lang="fr-BE" sz="2400" b="0" i="1" u="none" strike="noStrike" kern="1200" cap="none" spc="0" baseline="0" dirty="0">
              <a:solidFill>
                <a:srgbClr val="2E75B6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03AA496-5F0A-BA43-B5BC-9C5CE265AE57}"/>
              </a:ext>
            </a:extLst>
          </p:cNvPr>
          <p:cNvSpPr txBox="1"/>
          <p:nvPr/>
        </p:nvSpPr>
        <p:spPr>
          <a:xfrm>
            <a:off x="1128086" y="459586"/>
            <a:ext cx="9372600" cy="6534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Principe du crapauduc… 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Het principe van de </a:t>
            </a:r>
            <a:r>
              <a:rPr lang="fr-BE" sz="24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amfibieëntunnel</a:t>
            </a:r>
            <a:r>
              <a:rPr lang="fr-BE" sz="24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…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211BC794-F4EF-C84A-B149-C350E02836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338645" y="5959126"/>
            <a:ext cx="1528675" cy="7653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8E0E43EF-8A6A-6B49-957C-5D3191DC9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46060"/>
              </p:ext>
            </p:extLst>
          </p:nvPr>
        </p:nvGraphicFramePr>
        <p:xfrm>
          <a:off x="861236" y="414670"/>
          <a:ext cx="10643191" cy="6060558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2539390">
                  <a:extLst>
                    <a:ext uri="{9D8B030D-6E8A-4147-A177-3AD203B41FA5}">
                      <a16:colId xmlns:a16="http://schemas.microsoft.com/office/drawing/2014/main" val="3654522183"/>
                    </a:ext>
                  </a:extLst>
                </a:gridCol>
                <a:gridCol w="2428107">
                  <a:extLst>
                    <a:ext uri="{9D8B030D-6E8A-4147-A177-3AD203B41FA5}">
                      <a16:colId xmlns:a16="http://schemas.microsoft.com/office/drawing/2014/main" val="1940950663"/>
                    </a:ext>
                  </a:extLst>
                </a:gridCol>
                <a:gridCol w="3116069">
                  <a:extLst>
                    <a:ext uri="{9D8B030D-6E8A-4147-A177-3AD203B41FA5}">
                      <a16:colId xmlns:a16="http://schemas.microsoft.com/office/drawing/2014/main" val="3511863462"/>
                    </a:ext>
                  </a:extLst>
                </a:gridCol>
                <a:gridCol w="2559625">
                  <a:extLst>
                    <a:ext uri="{9D8B030D-6E8A-4147-A177-3AD203B41FA5}">
                      <a16:colId xmlns:a16="http://schemas.microsoft.com/office/drawing/2014/main" val="237456841"/>
                    </a:ext>
                  </a:extLst>
                </a:gridCol>
              </a:tblGrid>
              <a:tr h="724710">
                <a:tc gridSpan="4"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u="none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Réalisations du projet</a:t>
                      </a:r>
                    </a:p>
                  </a:txBody>
                  <a:tcPr marL="68580" marR="68580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211490"/>
                  </a:ext>
                </a:extLst>
              </a:tr>
              <a:tr h="491027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Natuurpunt-Ronse</a:t>
                      </a:r>
                      <a:endParaRPr lang="fr-BE" sz="160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 Condé-sur-l’Escaut</a:t>
                      </a:r>
                      <a:endParaRPr lang="fr-BE" sz="16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Guides-Nature des Collines</a:t>
                      </a:r>
                      <a:endParaRPr lang="fr-BE" sz="16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Commune de Flobecq</a:t>
                      </a:r>
                      <a:endParaRPr lang="fr-BE" sz="160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966168"/>
                  </a:ext>
                </a:extLst>
              </a:tr>
              <a:tr h="4435141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Creusement de </a:t>
                      </a:r>
                      <a:r>
                        <a:rPr lang="fr-FR" sz="1800" b="1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5 mares</a:t>
                      </a:r>
                      <a:r>
                        <a:rPr lang="fr-FR" sz="180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 dans la Réserve « Pyreneeën-Tombele »</a:t>
                      </a:r>
                      <a:endParaRPr lang="fr-BE" sz="180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Creusement de </a:t>
                      </a:r>
                      <a:r>
                        <a:rPr lang="fr-FR" sz="1800" b="1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5 mares </a:t>
                      </a: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dans le Bois de Bonsecours.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kern="12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Matériel de communication</a:t>
                      </a:r>
                      <a:endParaRPr lang="fr-BE" sz="1800" b="1" kern="12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Aharoni" pitchFamily="2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Symbol" pitchFamily="18"/>
                        <a:buChar char=""/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Publications internet et revues 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Symbol" pitchFamily="18"/>
                        <a:buChar char=""/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Brochures et folders bilingues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Symbol" pitchFamily="18"/>
                        <a:buChar char=""/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Panneau explicatif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  <a:p>
                      <a:pPr lv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Balades guidées bilingues :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Symbol" pitchFamily="18"/>
                        <a:buChar char=""/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 </a:t>
                      </a:r>
                      <a:r>
                        <a:rPr lang="fr-FR" sz="1800" u="sng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Renaix </a:t>
                      </a: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: à la recherche de la Salamandre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100000"/>
                        <a:buFont typeface="Symbol" pitchFamily="18"/>
                        <a:buChar char=""/>
                      </a:pPr>
                      <a:r>
                        <a:rPr lang="fr-FR" sz="1800" u="sng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Condé sur l’Escaut</a:t>
                      </a: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 : un couloir écologique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Symbol" pitchFamily="18"/>
                        <a:buChar char=""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 </a:t>
                      </a:r>
                      <a:r>
                        <a:rPr lang="fr-FR" sz="1800" u="sng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Flobecq</a:t>
                      </a: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 </a:t>
                      </a:r>
                      <a:r>
                        <a:rPr lang="fr-BE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Times New Roman" pitchFamily="18"/>
                        </a:rPr>
                        <a:t>: </a:t>
                      </a: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découverte nocturne des batraciens 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Construction d’un </a:t>
                      </a:r>
                      <a:endParaRPr lang="fr-BE" sz="18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crapauduc </a:t>
                      </a:r>
                      <a:r>
                        <a:rPr lang="fr-FR" sz="1800" b="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à La Houppe.</a:t>
                      </a:r>
                      <a:endParaRPr lang="fr-BE" sz="1800" b="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617575"/>
                  </a:ext>
                </a:extLst>
              </a:tr>
              <a:tr h="409680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Subvention 4.200 €</a:t>
                      </a:r>
                      <a:endParaRPr lang="fr-BE" sz="160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Subvention 4.200 €</a:t>
                      </a:r>
                      <a:endParaRPr lang="fr-BE" sz="160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Subvention 1.100€</a:t>
                      </a:r>
                      <a:endParaRPr lang="fr-BE" sz="160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548235"/>
                          </a:solidFill>
                          <a:latin typeface="Calibri" pitchFamily="34"/>
                          <a:ea typeface="Calibri" pitchFamily="34"/>
                          <a:cs typeface="Aharoni" pitchFamily="2"/>
                        </a:rPr>
                        <a:t>Subvention19.500 € </a:t>
                      </a:r>
                      <a:endParaRPr lang="fr-BE" sz="1600" dirty="0">
                        <a:solidFill>
                          <a:srgbClr val="548235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048191"/>
                  </a:ext>
                </a:extLst>
              </a:tr>
            </a:tbl>
          </a:graphicData>
        </a:graphic>
      </p:graphicFrame>
      <p:pic>
        <p:nvPicPr>
          <p:cNvPr id="3" name="Image 8">
            <a:extLst>
              <a:ext uri="{FF2B5EF4-FFF2-40B4-BE49-F238E27FC236}">
                <a16:creationId xmlns:a16="http://schemas.microsoft.com/office/drawing/2014/main" id="{F7EC4CFC-7D39-F747-8859-4BC49DDC2CC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34306" y="520994"/>
            <a:ext cx="1500804" cy="5406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58369C5-C4BA-F347-984E-48F315FA7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51"/>
          <a:stretch/>
        </p:blipFill>
        <p:spPr>
          <a:xfrm>
            <a:off x="0" y="4992396"/>
            <a:ext cx="7737807" cy="18890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F49468D2-FA31-3A4F-B69E-D1801975C4D5}"/>
              </a:ext>
            </a:extLst>
          </p:cNvPr>
          <p:cNvSpPr txBox="1"/>
          <p:nvPr/>
        </p:nvSpPr>
        <p:spPr>
          <a:xfrm>
            <a:off x="382063" y="1401834"/>
            <a:ext cx="10887449" cy="17399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1200" cap="none" spc="0" baseline="0" dirty="0">
                <a:solidFill>
                  <a:srgbClr val="548235"/>
                </a:solidFill>
                <a:uFillTx/>
                <a:latin typeface="Calibri"/>
              </a:rPr>
              <a:t>Un projet conçu et initié par les Guides-Nature des Collines,                     en partenariat avec la commune de Flobecq, VZW Natuurpunt  et la ville de Condé sur l’Escaut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1200" cap="none" spc="0" baseline="0" dirty="0">
                <a:solidFill>
                  <a:srgbClr val="548235"/>
                </a:solidFill>
                <a:uFillTx/>
                <a:latin typeface="Calibri"/>
              </a:rPr>
              <a:t>Merci aux nombreux partenaires qui l’ont rendu possible! Ce fut un vrai travail d’équipe!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Een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project</a:t>
            </a:r>
            <a:r>
              <a:rPr lang="fr-BE" sz="2800" b="1" i="1" kern="0" dirty="0">
                <a:solidFill>
                  <a:srgbClr val="2E75B6"/>
                </a:solidFill>
              </a:rPr>
              <a:t> </a:t>
            </a:r>
            <a:r>
              <a:rPr lang="fr-BE" sz="2800" b="1" i="1" kern="0" dirty="0" err="1">
                <a:solidFill>
                  <a:srgbClr val="2E75B6"/>
                </a:solidFill>
              </a:rPr>
              <a:t>ontworpen</a:t>
            </a:r>
            <a:r>
              <a:rPr lang="fr-BE" sz="2800" b="1" i="1" kern="0" dirty="0">
                <a:solidFill>
                  <a:srgbClr val="2E75B6"/>
                </a:solidFill>
              </a:rPr>
              <a:t> </a:t>
            </a:r>
            <a:r>
              <a:rPr lang="fr-BE" sz="2800" b="1" i="1" kern="0" dirty="0" err="1">
                <a:solidFill>
                  <a:srgbClr val="2E75B6"/>
                </a:solidFill>
              </a:rPr>
              <a:t>door</a:t>
            </a:r>
            <a:r>
              <a:rPr lang="fr-BE" sz="2800" b="1" i="1" kern="0" dirty="0">
                <a:solidFill>
                  <a:srgbClr val="2E75B6"/>
                </a:solidFill>
              </a:rPr>
              <a:t> 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de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Natuurgidsen</a:t>
            </a:r>
            <a:endParaRPr lang="fr-BE" sz="2800" b="1" i="1" u="none" strike="noStrike" kern="0" cap="none" spc="0" baseline="0" dirty="0">
              <a:solidFill>
                <a:srgbClr val="2E75B6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Dank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aan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de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grensoverschrijdende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partners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die het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mogelijk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maakten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!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kern="0" dirty="0">
                <a:solidFill>
                  <a:srgbClr val="2E75B6"/>
                </a:solidFill>
                <a:latin typeface="Calibri"/>
              </a:rPr>
              <a:t>Heel de </a:t>
            </a:r>
            <a:r>
              <a:rPr lang="fr-BE" sz="2800" b="1" i="1" kern="0" dirty="0" err="1">
                <a:solidFill>
                  <a:srgbClr val="2E75B6"/>
                </a:solidFill>
                <a:latin typeface="Calibri"/>
              </a:rPr>
              <a:t>ploeg</a:t>
            </a:r>
            <a:r>
              <a:rPr lang="fr-BE" sz="2800" b="1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b="1" i="1" kern="0" dirty="0" err="1">
                <a:solidFill>
                  <a:srgbClr val="2E75B6"/>
                </a:solidFill>
                <a:latin typeface="Calibri"/>
              </a:rPr>
              <a:t>werkte</a:t>
            </a:r>
            <a:r>
              <a:rPr lang="fr-BE" sz="2800" b="1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b="1" i="1" kern="0" dirty="0" err="1">
                <a:solidFill>
                  <a:srgbClr val="2E75B6"/>
                </a:solidFill>
                <a:latin typeface="Calibri"/>
              </a:rPr>
              <a:t>mee</a:t>
            </a:r>
            <a:r>
              <a:rPr lang="fr-BE" sz="2800" b="1" i="1" kern="0" dirty="0">
                <a:solidFill>
                  <a:srgbClr val="2E75B6"/>
                </a:solidFill>
                <a:latin typeface="Calibri"/>
              </a:rPr>
              <a:t>!</a:t>
            </a:r>
            <a:endParaRPr lang="fr-BE" sz="2800" b="1" i="1" u="none" strike="noStrike" kern="1200" cap="none" spc="0" baseline="0" dirty="0">
              <a:solidFill>
                <a:srgbClr val="2E75B6"/>
              </a:solidFill>
              <a:uFillTx/>
              <a:latin typeface="Calibri"/>
            </a:endParaRPr>
          </a:p>
        </p:txBody>
      </p:sp>
      <p:grpSp>
        <p:nvGrpSpPr>
          <p:cNvPr id="4" name="Groupe 4">
            <a:extLst>
              <a:ext uri="{FF2B5EF4-FFF2-40B4-BE49-F238E27FC236}">
                <a16:creationId xmlns:a16="http://schemas.microsoft.com/office/drawing/2014/main" id="{BF6F1A8C-7DB2-7145-B99F-65CB1E6401C4}"/>
              </a:ext>
            </a:extLst>
          </p:cNvPr>
          <p:cNvGrpSpPr/>
          <p:nvPr/>
        </p:nvGrpSpPr>
        <p:grpSpPr>
          <a:xfrm>
            <a:off x="7894097" y="5896861"/>
            <a:ext cx="4067769" cy="842144"/>
            <a:chOff x="2432422" y="793525"/>
            <a:chExt cx="5315599" cy="1100480"/>
          </a:xfrm>
        </p:grpSpPr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50E33AB9-6908-6244-84FD-6E5C9F00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840498" y="793525"/>
              <a:ext cx="907523" cy="1048149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6" name="Groupe 6">
              <a:extLst>
                <a:ext uri="{FF2B5EF4-FFF2-40B4-BE49-F238E27FC236}">
                  <a16:creationId xmlns:a16="http://schemas.microsoft.com/office/drawing/2014/main" id="{C9EA5604-76DC-574F-97EB-E28D5B3AA5FC}"/>
                </a:ext>
              </a:extLst>
            </p:cNvPr>
            <p:cNvGrpSpPr/>
            <p:nvPr/>
          </p:nvGrpSpPr>
          <p:grpSpPr>
            <a:xfrm>
              <a:off x="2432422" y="919996"/>
              <a:ext cx="4317806" cy="974009"/>
              <a:chOff x="2432422" y="919996"/>
              <a:chExt cx="4317806" cy="974009"/>
            </a:xfrm>
          </p:grpSpPr>
          <p:pic>
            <p:nvPicPr>
              <p:cNvPr id="7" name="Image 7" descr="Accueil">
                <a:extLst>
                  <a:ext uri="{FF2B5EF4-FFF2-40B4-BE49-F238E27FC236}">
                    <a16:creationId xmlns:a16="http://schemas.microsoft.com/office/drawing/2014/main" id="{961B3076-5220-A142-ABD6-BA163F908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998593" y="919996"/>
                <a:ext cx="751635" cy="97291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B8AD75A7-E935-3B4C-B8CA-A24E1CE45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697" t="2259" r="5368"/>
              <a:stretch>
                <a:fillRect/>
              </a:stretch>
            </p:blipFill>
            <p:spPr>
              <a:xfrm>
                <a:off x="2432422" y="921093"/>
                <a:ext cx="991456" cy="97291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9" name="Image 9" descr="Logo de la collectivité">
                <a:extLst>
                  <a:ext uri="{FF2B5EF4-FFF2-40B4-BE49-F238E27FC236}">
                    <a16:creationId xmlns:a16="http://schemas.microsoft.com/office/drawing/2014/main" id="{5877F288-87EA-8B4F-AA26-EAB28D959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612599" y="919996"/>
                <a:ext cx="1386001" cy="85861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10" name="Image 10" descr="Home">
                <a:extLst>
                  <a:ext uri="{FF2B5EF4-FFF2-40B4-BE49-F238E27FC236}">
                    <a16:creationId xmlns:a16="http://schemas.microsoft.com/office/drawing/2014/main" id="{D7194AA4-1021-9944-9D9F-92203EC85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3656731" y="1042644"/>
                <a:ext cx="751636" cy="73594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</p:grpSp>
      <p:pic>
        <p:nvPicPr>
          <p:cNvPr id="12" name="Image 8">
            <a:extLst>
              <a:ext uri="{FF2B5EF4-FFF2-40B4-BE49-F238E27FC236}">
                <a16:creationId xmlns:a16="http://schemas.microsoft.com/office/drawing/2014/main" id="{0AE60B0A-6616-442B-B842-32024696C0D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693379" y="223770"/>
            <a:ext cx="2300587" cy="11518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96274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0">
            <a:extLst>
              <a:ext uri="{FF2B5EF4-FFF2-40B4-BE49-F238E27FC236}">
                <a16:creationId xmlns:a16="http://schemas.microsoft.com/office/drawing/2014/main" id="{13895415-349E-9941-BD12-74503B7DAA82}"/>
              </a:ext>
            </a:extLst>
          </p:cNvPr>
          <p:cNvSpPr/>
          <p:nvPr/>
        </p:nvSpPr>
        <p:spPr>
          <a:xfrm>
            <a:off x="1712881" y="6472077"/>
            <a:ext cx="9143643" cy="3034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7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AVEC LE SOUTIEN DU FONDS EUROPÉEN DE DÉVELOPPEMENT RÉGIONAL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7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MET STEUN VAN HET EUROPEES FONDS VOOR REGIONALE ONTWIKKELING</a:t>
            </a:r>
          </a:p>
        </p:txBody>
      </p:sp>
      <p:grpSp>
        <p:nvGrpSpPr>
          <p:cNvPr id="3" name="Groupe 15">
            <a:extLst>
              <a:ext uri="{FF2B5EF4-FFF2-40B4-BE49-F238E27FC236}">
                <a16:creationId xmlns:a16="http://schemas.microsoft.com/office/drawing/2014/main" id="{202CAF8B-1A31-924A-A65C-2185BB3839CD}"/>
              </a:ext>
            </a:extLst>
          </p:cNvPr>
          <p:cNvGrpSpPr/>
          <p:nvPr/>
        </p:nvGrpSpPr>
        <p:grpSpPr>
          <a:xfrm>
            <a:off x="2802306" y="5318137"/>
            <a:ext cx="6162790" cy="1141628"/>
            <a:chOff x="3071149" y="5080369"/>
            <a:chExt cx="6049707" cy="1291316"/>
          </a:xfrm>
        </p:grpSpPr>
        <p:pic>
          <p:nvPicPr>
            <p:cNvPr id="4" name="Image 9">
              <a:extLst>
                <a:ext uri="{FF2B5EF4-FFF2-40B4-BE49-F238E27FC236}">
                  <a16:creationId xmlns:a16="http://schemas.microsoft.com/office/drawing/2014/main" id="{095BE5F1-21FE-B748-BD14-7956B0CB2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087996" y="5080369"/>
              <a:ext cx="1032860" cy="1229904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5" name="Groupe 10">
              <a:extLst>
                <a:ext uri="{FF2B5EF4-FFF2-40B4-BE49-F238E27FC236}">
                  <a16:creationId xmlns:a16="http://schemas.microsoft.com/office/drawing/2014/main" id="{025CF390-EAD1-364E-8DAA-DB29F9751189}"/>
                </a:ext>
              </a:extLst>
            </p:cNvPr>
            <p:cNvGrpSpPr/>
            <p:nvPr/>
          </p:nvGrpSpPr>
          <p:grpSpPr>
            <a:xfrm>
              <a:off x="3071149" y="5228758"/>
              <a:ext cx="4914122" cy="1142927"/>
              <a:chOff x="3071149" y="5228758"/>
              <a:chExt cx="4914122" cy="1142927"/>
            </a:xfrm>
          </p:grpSpPr>
          <p:pic>
            <p:nvPicPr>
              <p:cNvPr id="6" name="Image 11" descr="Accueil">
                <a:extLst>
                  <a:ext uri="{FF2B5EF4-FFF2-40B4-BE49-F238E27FC236}">
                    <a16:creationId xmlns:a16="http://schemas.microsoft.com/office/drawing/2014/main" id="{4538D4B6-2B56-064D-BAA0-A091398F2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7129823" y="5228758"/>
                <a:ext cx="855448" cy="114162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7" name="Image 12">
                <a:extLst>
                  <a:ext uri="{FF2B5EF4-FFF2-40B4-BE49-F238E27FC236}">
                    <a16:creationId xmlns:a16="http://schemas.microsoft.com/office/drawing/2014/main" id="{896C6BFB-EE6E-614E-809D-FD1EC598D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697" t="2259" r="5368"/>
              <a:stretch>
                <a:fillRect/>
              </a:stretch>
            </p:blipFill>
            <p:spPr>
              <a:xfrm>
                <a:off x="3071149" y="5230057"/>
                <a:ext cx="1128369" cy="114162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Image 13" descr="Logo de la collectivité">
                <a:extLst>
                  <a:ext uri="{FF2B5EF4-FFF2-40B4-BE49-F238E27FC236}">
                    <a16:creationId xmlns:a16="http://schemas.microsoft.com/office/drawing/2014/main" id="{FA94C4BB-E5F3-174D-9EBB-E72488C7E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552410" y="5228758"/>
                <a:ext cx="1577413" cy="100749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9" name="Image 14" descr="Home">
                <a:extLst>
                  <a:ext uri="{FF2B5EF4-FFF2-40B4-BE49-F238E27FC236}">
                    <a16:creationId xmlns:a16="http://schemas.microsoft.com/office/drawing/2014/main" id="{D0F56263-CB57-0042-8E95-C5D4667DF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4464530" y="5372694"/>
                <a:ext cx="855448" cy="86355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</p:grpSp>
      <p:pic>
        <p:nvPicPr>
          <p:cNvPr id="10" name="Image 8">
            <a:extLst>
              <a:ext uri="{FF2B5EF4-FFF2-40B4-BE49-F238E27FC236}">
                <a16:creationId xmlns:a16="http://schemas.microsoft.com/office/drawing/2014/main" id="{E6E90A69-0454-BB4A-B9A4-7BA66D2DC66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407633" y="547727"/>
            <a:ext cx="3444380" cy="17245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504568F-6B07-4C4A-9FFB-F049D5CEED78}"/>
              </a:ext>
            </a:extLst>
          </p:cNvPr>
          <p:cNvSpPr/>
          <p:nvPr/>
        </p:nvSpPr>
        <p:spPr>
          <a:xfrm>
            <a:off x="-1537217" y="3921049"/>
            <a:ext cx="9143643" cy="103010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000" b="1" i="0" u="none" strike="noStrike" kern="1200" cap="none" spc="0" baseline="0" dirty="0">
                <a:solidFill>
                  <a:schemeClr val="accent6">
                    <a:lumMod val="75000"/>
                  </a:schemeClr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MERCI DE VOTRE ATTENTION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000" b="1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 DANK VOOR UW </a:t>
            </a:r>
            <a:r>
              <a:rPr lang="fr-BE" sz="3000" b="1" i="1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AANDACHT</a:t>
            </a:r>
          </a:p>
        </p:txBody>
      </p:sp>
      <p:pic>
        <p:nvPicPr>
          <p:cNvPr id="12" name="Image 12">
            <a:extLst>
              <a:ext uri="{FF2B5EF4-FFF2-40B4-BE49-F238E27FC236}">
                <a16:creationId xmlns:a16="http://schemas.microsoft.com/office/drawing/2014/main" id="{B903202E-8016-054B-9ECA-85112AD1331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2960" y="486323"/>
            <a:ext cx="4785695" cy="30703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A0D54C01-08AA-4903-A242-AAB2B3FC05EE}"/>
              </a:ext>
            </a:extLst>
          </p:cNvPr>
          <p:cNvSpPr txBox="1">
            <a:spLocks/>
          </p:cNvSpPr>
          <p:nvPr/>
        </p:nvSpPr>
        <p:spPr>
          <a:xfrm>
            <a:off x="6072273" y="2506701"/>
            <a:ext cx="5157782" cy="823910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lang="fr-FR" sz="2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>
                <a:solidFill>
                  <a:schemeClr val="accent6">
                    <a:lumMod val="75000"/>
                  </a:schemeClr>
                </a:solidFill>
              </a:rPr>
              <a:t>Une belle aventure transfrontalière, pas seulement pour les Salamandres</a:t>
            </a:r>
          </a:p>
          <a:p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Ook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voor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Salamanders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een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geslaagd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interregionaal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2400" dirty="0" err="1">
                <a:solidFill>
                  <a:schemeClr val="accent1">
                    <a:lumMod val="75000"/>
                  </a:schemeClr>
                </a:solidFill>
              </a:rPr>
              <a:t>avontuur</a:t>
            </a:r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0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0E319-A0D0-4E14-8068-35DEEFDBC4E9}"/>
              </a:ext>
            </a:extLst>
          </p:cNvPr>
          <p:cNvSpPr/>
          <p:nvPr/>
        </p:nvSpPr>
        <p:spPr>
          <a:xfrm>
            <a:off x="393148" y="352952"/>
            <a:ext cx="11251095" cy="379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18h, après le verre de l’amitié   </a:t>
            </a:r>
            <a:r>
              <a:rPr lang="nl-BE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de vriendschapsborrel, rond 18 uur,</a:t>
            </a:r>
            <a:endParaRPr lang="fr-BE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24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Balade guidée :  découvrir le crapauduc </a:t>
            </a:r>
            <a:r>
              <a:rPr lang="fr-BE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le chemin parcouru par les batraciens  de la redoutable chaussée vers leur mare natale. Avec bottes et lampes torches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BE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b="1" i="1" u="sng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Geleide wandeling : ontdek de paddentunnel </a:t>
            </a:r>
            <a:r>
              <a:rPr lang="nl-NL" sz="2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 de gevreesde weg  naar hun </a:t>
            </a:r>
            <a:r>
              <a:rPr lang="nl-NL" sz="2400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geboortevijver. Met </a:t>
            </a:r>
            <a:r>
              <a:rPr lang="nl-NL" sz="2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laarzen en zaklamp.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BE" sz="2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BE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5F66F82-D8A2-4834-BC3B-F9F4A2C75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7" r="8199"/>
          <a:stretch/>
        </p:blipFill>
        <p:spPr>
          <a:xfrm>
            <a:off x="1808795" y="5194032"/>
            <a:ext cx="8753475" cy="1505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E714A3-707B-4631-96A9-0875F34F261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20" y="3693005"/>
            <a:ext cx="1283639" cy="10535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27C8441-0AE3-4800-B93A-E77622BE0CDD}"/>
              </a:ext>
            </a:extLst>
          </p:cNvPr>
          <p:cNvSpPr/>
          <p:nvPr/>
        </p:nvSpPr>
        <p:spPr>
          <a:xfrm>
            <a:off x="3561080" y="3516481"/>
            <a:ext cx="5730240" cy="1335703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26243-3F2D-473E-8E30-0C3147EEAAB7}"/>
              </a:ext>
            </a:extLst>
          </p:cNvPr>
          <p:cNvSpPr/>
          <p:nvPr/>
        </p:nvSpPr>
        <p:spPr>
          <a:xfrm>
            <a:off x="1200935" y="3764858"/>
            <a:ext cx="9296400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fr-B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Andrée D’Hulster : circuit court</a:t>
            </a: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fr-B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Marie-Françoise Blommaert: circuit long</a:t>
            </a:r>
          </a:p>
        </p:txBody>
      </p:sp>
    </p:spTree>
    <p:extLst>
      <p:ext uri="{BB962C8B-B14F-4D97-AF65-F5344CB8AC3E}">
        <p14:creationId xmlns:p14="http://schemas.microsoft.com/office/powerpoint/2010/main" val="209845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D08A87EE-34D5-D245-A853-AFEA8FB5A31D}"/>
              </a:ext>
            </a:extLst>
          </p:cNvPr>
          <p:cNvSpPr txBox="1"/>
          <p:nvPr/>
        </p:nvSpPr>
        <p:spPr>
          <a:xfrm>
            <a:off x="275327" y="1603111"/>
            <a:ext cx="11351023" cy="35126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200" b="1" i="0" u="none" strike="noStrike" kern="1200" cap="none" spc="0" baseline="0" dirty="0">
                <a:solidFill>
                  <a:srgbClr val="548235"/>
                </a:solidFill>
                <a:uFillTx/>
                <a:latin typeface="Calibri"/>
              </a:rPr>
              <a:t>Pourquoi SALAMANDRA ?</a:t>
            </a:r>
          </a:p>
          <a:p>
            <a:pPr marL="457200" marR="0" lvl="0" indent="-4572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0" cap="none" spc="0" baseline="0" dirty="0">
                <a:solidFill>
                  <a:srgbClr val="548235"/>
                </a:solidFill>
                <a:uFillTx/>
                <a:latin typeface="Calibri"/>
              </a:rPr>
              <a:t>Importance de la biodiversité </a:t>
            </a:r>
          </a:p>
          <a:p>
            <a:pPr marL="457200" marR="0" lvl="0" indent="-4572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0" cap="none" spc="0" baseline="0" dirty="0">
                <a:solidFill>
                  <a:srgbClr val="548235"/>
                </a:solidFill>
                <a:uFillTx/>
                <a:latin typeface="Calibri"/>
              </a:rPr>
              <a:t>Rôle majeur des couloirs écologiques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/>
              </a:rPr>
              <a:t>Waarom</a:t>
            </a:r>
            <a:r>
              <a:rPr lang="fr-BE" sz="2800" b="1" i="1" u="none" strike="noStrike" kern="1200" cap="none" spc="0" baseline="0" dirty="0">
                <a:solidFill>
                  <a:srgbClr val="2E75B6"/>
                </a:solidFill>
                <a:uFillTx/>
                <a:latin typeface="Calibri"/>
              </a:rPr>
              <a:t> SALAMANDRA ?</a:t>
            </a:r>
          </a:p>
          <a:p>
            <a:pPr marL="457200" marR="0" lvl="0" indent="-4572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Belang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van de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biodiversiteit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</a:p>
          <a:p>
            <a:pPr marL="457200" marR="0" lvl="0" indent="-4572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Onontbeerlijke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ecologische</a:t>
            </a:r>
            <a:r>
              <a:rPr lang="fr-BE" sz="28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</a:rPr>
              <a:t> </a:t>
            </a:r>
            <a:r>
              <a:rPr lang="fr-BE" sz="2800" b="1" i="1" u="none" strike="noStrike" kern="0" cap="none" spc="0" baseline="0" dirty="0" err="1">
                <a:solidFill>
                  <a:srgbClr val="2E75B6"/>
                </a:solidFill>
                <a:uFillTx/>
                <a:latin typeface="Calibri"/>
              </a:rPr>
              <a:t>continuïteit</a:t>
            </a:r>
            <a:endParaRPr lang="fr-BE" sz="2800" b="1" i="1" u="none" strike="noStrike" kern="1200" cap="none" spc="0" baseline="0" dirty="0">
              <a:solidFill>
                <a:srgbClr val="2E75B6"/>
              </a:solidFill>
              <a:uFillTx/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6E8A22-4C4D-4085-86DC-AF0FC811E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341" y="1630017"/>
            <a:ext cx="5527332" cy="252454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19168B6-0E9D-40BC-B835-4DBDC6AC8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51"/>
          <a:stretch/>
        </p:blipFill>
        <p:spPr>
          <a:xfrm>
            <a:off x="0" y="4992396"/>
            <a:ext cx="7737807" cy="188902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1" name="Groupe 4">
            <a:extLst>
              <a:ext uri="{FF2B5EF4-FFF2-40B4-BE49-F238E27FC236}">
                <a16:creationId xmlns:a16="http://schemas.microsoft.com/office/drawing/2014/main" id="{665F58E9-9A52-4B6E-84B4-29492831F17C}"/>
              </a:ext>
            </a:extLst>
          </p:cNvPr>
          <p:cNvGrpSpPr/>
          <p:nvPr/>
        </p:nvGrpSpPr>
        <p:grpSpPr>
          <a:xfrm>
            <a:off x="7894097" y="5896861"/>
            <a:ext cx="4067769" cy="842144"/>
            <a:chOff x="2432422" y="793525"/>
            <a:chExt cx="5315599" cy="1100480"/>
          </a:xfrm>
        </p:grpSpPr>
        <p:pic>
          <p:nvPicPr>
            <p:cNvPr id="22" name="Image 5">
              <a:extLst>
                <a:ext uri="{FF2B5EF4-FFF2-40B4-BE49-F238E27FC236}">
                  <a16:creationId xmlns:a16="http://schemas.microsoft.com/office/drawing/2014/main" id="{A2FAA5B7-A902-4EAF-9CFC-B5549BCC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840498" y="793525"/>
              <a:ext cx="907523" cy="1048149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23" name="Groupe 6">
              <a:extLst>
                <a:ext uri="{FF2B5EF4-FFF2-40B4-BE49-F238E27FC236}">
                  <a16:creationId xmlns:a16="http://schemas.microsoft.com/office/drawing/2014/main" id="{386CB995-E7AF-4167-9B29-579E4AE239F0}"/>
                </a:ext>
              </a:extLst>
            </p:cNvPr>
            <p:cNvGrpSpPr/>
            <p:nvPr/>
          </p:nvGrpSpPr>
          <p:grpSpPr>
            <a:xfrm>
              <a:off x="2432422" y="919996"/>
              <a:ext cx="4317806" cy="974009"/>
              <a:chOff x="2432422" y="919996"/>
              <a:chExt cx="4317806" cy="974009"/>
            </a:xfrm>
          </p:grpSpPr>
          <p:pic>
            <p:nvPicPr>
              <p:cNvPr id="24" name="Image 7" descr="Accueil">
                <a:extLst>
                  <a:ext uri="{FF2B5EF4-FFF2-40B4-BE49-F238E27FC236}">
                    <a16:creationId xmlns:a16="http://schemas.microsoft.com/office/drawing/2014/main" id="{83D779EC-689E-42C1-A10C-FECEF06E2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998593" y="919996"/>
                <a:ext cx="751635" cy="97291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5" name="Image 8">
                <a:extLst>
                  <a:ext uri="{FF2B5EF4-FFF2-40B4-BE49-F238E27FC236}">
                    <a16:creationId xmlns:a16="http://schemas.microsoft.com/office/drawing/2014/main" id="{8D3498F4-1662-4ED7-98CD-BE370AD03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697" t="2259" r="5368"/>
              <a:stretch>
                <a:fillRect/>
              </a:stretch>
            </p:blipFill>
            <p:spPr>
              <a:xfrm>
                <a:off x="2432422" y="921093"/>
                <a:ext cx="991456" cy="97291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6" name="Image 9" descr="Logo de la collectivité">
                <a:extLst>
                  <a:ext uri="{FF2B5EF4-FFF2-40B4-BE49-F238E27FC236}">
                    <a16:creationId xmlns:a16="http://schemas.microsoft.com/office/drawing/2014/main" id="{0A5B2A4C-6153-476D-A533-591A60D4C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4612599" y="919996"/>
                <a:ext cx="1386001" cy="85861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7" name="Image 10" descr="Home">
                <a:extLst>
                  <a:ext uri="{FF2B5EF4-FFF2-40B4-BE49-F238E27FC236}">
                    <a16:creationId xmlns:a16="http://schemas.microsoft.com/office/drawing/2014/main" id="{25280B4D-1D5F-4F40-B5B7-EE6B24A0E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656731" y="1042644"/>
                <a:ext cx="751636" cy="73594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</p:grpSp>
      <p:pic>
        <p:nvPicPr>
          <p:cNvPr id="28" name="Image 8">
            <a:extLst>
              <a:ext uri="{FF2B5EF4-FFF2-40B4-BE49-F238E27FC236}">
                <a16:creationId xmlns:a16="http://schemas.microsoft.com/office/drawing/2014/main" id="{96E9EEAB-9F15-4FA9-9F06-86BD24637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693379" y="223770"/>
            <a:ext cx="2300587" cy="11518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C41B845E-022A-DB47-8713-E787F46F3E79}"/>
              </a:ext>
            </a:extLst>
          </p:cNvPr>
          <p:cNvSpPr/>
          <p:nvPr/>
        </p:nvSpPr>
        <p:spPr>
          <a:xfrm>
            <a:off x="2106356" y="189719"/>
            <a:ext cx="7754761" cy="10904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F1FB4BD7-5437-BE4E-AF89-C74F5632BEE4}"/>
              </a:ext>
            </a:extLst>
          </p:cNvPr>
          <p:cNvSpPr/>
          <p:nvPr/>
        </p:nvSpPr>
        <p:spPr>
          <a:xfrm>
            <a:off x="5406883" y="1266764"/>
            <a:ext cx="6722504" cy="440120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u="sng" dirty="0">
                <a:solidFill>
                  <a:srgbClr val="548235"/>
                </a:solidFill>
                <a:latin typeface="Calibri"/>
              </a:rPr>
              <a:t>Thématique et priorité : </a:t>
            </a:r>
          </a:p>
          <a:p>
            <a:pPr marL="45720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dirty="0">
                <a:solidFill>
                  <a:srgbClr val="548235"/>
                </a:solidFill>
                <a:latin typeface="Calibri"/>
              </a:rPr>
              <a:t>Les écosystèmes transfrontaliers peuvent être renforcés par le développement des corridors écologiques.</a:t>
            </a:r>
          </a:p>
          <a:p>
            <a:pPr marL="45720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fr-BE" sz="2800" b="0" i="0" u="sng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Calibri" pitchFamily="1"/>
                <a:cs typeface="Calibri" pitchFamily="34"/>
              </a:rPr>
            </a:br>
            <a:r>
              <a:rPr lang="fr-BE" sz="2800" i="1" u="sng" kern="0" dirty="0">
                <a:solidFill>
                  <a:srgbClr val="2E75B6"/>
                </a:solidFill>
                <a:latin typeface="Calibri"/>
              </a:rPr>
              <a:t>Thema en </a:t>
            </a:r>
            <a:r>
              <a:rPr lang="fr-BE" sz="2800" i="1" u="sng" kern="0" dirty="0" err="1">
                <a:solidFill>
                  <a:srgbClr val="2E75B6"/>
                </a:solidFill>
                <a:latin typeface="Calibri"/>
              </a:rPr>
              <a:t>prioriteit</a:t>
            </a:r>
            <a:r>
              <a:rPr lang="fr-BE" sz="2800" i="1" u="sng" kern="0" dirty="0">
                <a:solidFill>
                  <a:srgbClr val="2E75B6"/>
                </a:solidFill>
                <a:latin typeface="Calibri"/>
              </a:rPr>
              <a:t>:</a:t>
            </a:r>
          </a:p>
          <a:p>
            <a:pPr marL="45720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De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grensoverschrijdende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ecosystemen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kunnen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versterkt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worden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door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de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verbetering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van de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ecologische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 </a:t>
            </a:r>
            <a:r>
              <a:rPr lang="fr-BE" sz="2800" i="1" kern="0" dirty="0" err="1">
                <a:solidFill>
                  <a:srgbClr val="2E75B6"/>
                </a:solidFill>
                <a:latin typeface="Calibri"/>
              </a:rPr>
              <a:t>connectiviteit</a:t>
            </a:r>
            <a:r>
              <a:rPr lang="fr-BE" sz="2800" i="1" kern="0" dirty="0">
                <a:solidFill>
                  <a:srgbClr val="2E75B6"/>
                </a:solidFill>
                <a:latin typeface="Calibri"/>
              </a:rPr>
              <a:t>.</a:t>
            </a:r>
          </a:p>
        </p:txBody>
      </p:sp>
      <p:sp>
        <p:nvSpPr>
          <p:cNvPr id="5" name="Flèche : droite 12">
            <a:extLst>
              <a:ext uri="{FF2B5EF4-FFF2-40B4-BE49-F238E27FC236}">
                <a16:creationId xmlns:a16="http://schemas.microsoft.com/office/drawing/2014/main" id="{BE181C1A-A8F2-0D41-9D82-3FFB2D4EED9B}"/>
              </a:ext>
            </a:extLst>
          </p:cNvPr>
          <p:cNvSpPr/>
          <p:nvPr/>
        </p:nvSpPr>
        <p:spPr>
          <a:xfrm rot="21069297">
            <a:off x="2685853" y="1059992"/>
            <a:ext cx="765270" cy="509796"/>
          </a:xfrm>
          <a:custGeom>
            <a:avLst>
              <a:gd name="f0" fmla="val 1440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F676E4-0C85-46D6-ACDC-C93A048D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43000"/>
          <a:stretch/>
        </p:blipFill>
        <p:spPr>
          <a:xfrm>
            <a:off x="185239" y="29976"/>
            <a:ext cx="4874491" cy="6874779"/>
          </a:xfrm>
          <a:prstGeom prst="rect">
            <a:avLst/>
          </a:prstGeom>
        </p:spPr>
      </p:pic>
      <p:sp>
        <p:nvSpPr>
          <p:cNvPr id="6" name="Flèche : droite 13">
            <a:extLst>
              <a:ext uri="{FF2B5EF4-FFF2-40B4-BE49-F238E27FC236}">
                <a16:creationId xmlns:a16="http://schemas.microsoft.com/office/drawing/2014/main" id="{52133D6B-CF9F-4448-B5C5-A27EA0BB0192}"/>
              </a:ext>
            </a:extLst>
          </p:cNvPr>
          <p:cNvSpPr/>
          <p:nvPr/>
        </p:nvSpPr>
        <p:spPr>
          <a:xfrm rot="14989429">
            <a:off x="476931" y="5424291"/>
            <a:ext cx="624718" cy="487356"/>
          </a:xfrm>
          <a:custGeom>
            <a:avLst>
              <a:gd name="f0" fmla="val 1317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Flèche : droite 13">
            <a:extLst>
              <a:ext uri="{FF2B5EF4-FFF2-40B4-BE49-F238E27FC236}">
                <a16:creationId xmlns:a16="http://schemas.microsoft.com/office/drawing/2014/main" id="{38CBB98B-0F93-4ABB-B48C-280953E33FF3}"/>
              </a:ext>
            </a:extLst>
          </p:cNvPr>
          <p:cNvSpPr/>
          <p:nvPr/>
        </p:nvSpPr>
        <p:spPr>
          <a:xfrm rot="20691638">
            <a:off x="741625" y="1107401"/>
            <a:ext cx="624718" cy="487356"/>
          </a:xfrm>
          <a:custGeom>
            <a:avLst>
              <a:gd name="f0" fmla="val 1317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Flèche : droite 13">
            <a:extLst>
              <a:ext uri="{FF2B5EF4-FFF2-40B4-BE49-F238E27FC236}">
                <a16:creationId xmlns:a16="http://schemas.microsoft.com/office/drawing/2014/main" id="{BCC87258-1C78-4EF1-8C67-101F66404E9A}"/>
              </a:ext>
            </a:extLst>
          </p:cNvPr>
          <p:cNvSpPr/>
          <p:nvPr/>
        </p:nvSpPr>
        <p:spPr>
          <a:xfrm rot="13406432">
            <a:off x="3468022" y="490708"/>
            <a:ext cx="624718" cy="487356"/>
          </a:xfrm>
          <a:custGeom>
            <a:avLst>
              <a:gd name="f0" fmla="val 1317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D62EE8-F0FC-4107-9B54-D3E49DBDF955}"/>
              </a:ext>
            </a:extLst>
          </p:cNvPr>
          <p:cNvSpPr/>
          <p:nvPr/>
        </p:nvSpPr>
        <p:spPr>
          <a:xfrm>
            <a:off x="5022908" y="6483615"/>
            <a:ext cx="3234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https://contratrivieredendre.be/</a:t>
            </a:r>
          </a:p>
        </p:txBody>
      </p:sp>
      <p:pic>
        <p:nvPicPr>
          <p:cNvPr id="13" name="Image 8">
            <a:extLst>
              <a:ext uri="{FF2B5EF4-FFF2-40B4-BE49-F238E27FC236}">
                <a16:creationId xmlns:a16="http://schemas.microsoft.com/office/drawing/2014/main" id="{BCAD4BD1-8F34-49EB-BCCE-D46CD16FE9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693379" y="223770"/>
            <a:ext cx="2300587" cy="11518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0447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DDB23C2E-2A81-4C47-88E3-B0F80535D97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315696" y="303282"/>
            <a:ext cx="2300587" cy="11518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C504A0B-C0B5-3445-ABB0-905427CECE72}"/>
              </a:ext>
            </a:extLst>
          </p:cNvPr>
          <p:cNvSpPr txBox="1"/>
          <p:nvPr/>
        </p:nvSpPr>
        <p:spPr>
          <a:xfrm>
            <a:off x="630634" y="303282"/>
            <a:ext cx="10927381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kern="0" dirty="0">
                <a:solidFill>
                  <a:srgbClr val="548235"/>
                </a:solidFill>
                <a:latin typeface="Calibri"/>
              </a:rPr>
              <a:t>Pourquoi accorder tant d’importance à la connectivité ?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1" u="none" strike="noStrike" kern="1200" cap="none" spc="0" baseline="0" dirty="0" err="1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Waarom</a:t>
            </a:r>
            <a:r>
              <a:rPr lang="fr-BE" sz="2800" b="1" i="1" u="none" strike="noStrike" kern="1200" cap="none" spc="0" baseline="0" dirty="0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800" b="1" i="1" u="none" strike="noStrike" kern="1200" cap="none" spc="0" baseline="0" dirty="0" err="1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zoveel</a:t>
            </a:r>
            <a:r>
              <a:rPr lang="fr-BE" sz="2800" b="1" i="1" u="none" strike="noStrike" kern="1200" cap="none" spc="0" baseline="0" dirty="0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800" b="1" i="1" u="none" strike="noStrike" kern="1200" cap="none" spc="0" baseline="0" dirty="0" err="1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belang</a:t>
            </a:r>
            <a:r>
              <a:rPr lang="fr-BE" sz="2800" b="1" i="1" u="none" strike="noStrike" kern="1200" cap="none" spc="0" baseline="0" dirty="0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800" b="1" i="1" u="none" strike="noStrike" kern="1200" cap="none" spc="0" baseline="0" dirty="0" err="1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hechten</a:t>
            </a:r>
            <a:r>
              <a:rPr lang="fr-BE" sz="2800" b="1" i="1" u="none" strike="noStrike" kern="1200" cap="none" spc="0" baseline="0" dirty="0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800" b="1" i="1" u="none" strike="noStrike" kern="1200" cap="none" spc="0" baseline="0" dirty="0" err="1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aan</a:t>
            </a:r>
            <a:r>
              <a:rPr lang="fr-BE" sz="2800" b="1" i="1" u="none" strike="noStrike" kern="1200" cap="none" spc="0" baseline="0" dirty="0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2800" b="1" i="1" u="none" strike="noStrike" kern="1200" cap="none" spc="0" baseline="0" dirty="0" err="1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connectiviteit</a:t>
            </a:r>
            <a:r>
              <a:rPr lang="fr-BE" sz="2800" b="1" i="1" u="none" strike="noStrike" kern="1200" cap="none" spc="0" baseline="0" dirty="0">
                <a:solidFill>
                  <a:schemeClr val="accent5">
                    <a:lumMod val="75000"/>
                  </a:schemeClr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?</a:t>
            </a: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0D037C25-50B5-ED47-9354-0D5DF01F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20060"/>
          <a:stretch>
            <a:fillRect/>
          </a:stretch>
        </p:blipFill>
        <p:spPr>
          <a:xfrm>
            <a:off x="1419224" y="1628841"/>
            <a:ext cx="8643365" cy="42393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952AD-0F88-4010-92D6-7F108EB34316}"/>
              </a:ext>
            </a:extLst>
          </p:cNvPr>
          <p:cNvSpPr txBox="1"/>
          <p:nvPr/>
        </p:nvSpPr>
        <p:spPr>
          <a:xfrm>
            <a:off x="3312289" y="5886450"/>
            <a:ext cx="556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CHAPTER 4 OF COMPREHENSIVE PLAN, LINFIELD COLLEGE, DEPT. OF SUSTAINABILITY, LINFIELD, OR.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598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E83CB68E-EFBB-5A47-BB65-55E91B6E5F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101" y="5428765"/>
            <a:ext cx="2637358" cy="13255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14">
            <a:extLst>
              <a:ext uri="{FF2B5EF4-FFF2-40B4-BE49-F238E27FC236}">
                <a16:creationId xmlns:a16="http://schemas.microsoft.com/office/drawing/2014/main" id="{B05EBB8A-1565-2C4A-887C-0D8BE741B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594" y="654317"/>
            <a:ext cx="4628226" cy="5890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D02C81D-2A2A-1E4D-8365-FFB435777592}"/>
              </a:ext>
            </a:extLst>
          </p:cNvPr>
          <p:cNvSpPr txBox="1"/>
          <p:nvPr/>
        </p:nvSpPr>
        <p:spPr>
          <a:xfrm>
            <a:off x="597404" y="654317"/>
            <a:ext cx="10842415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200" b="1" i="0" u="none" strike="noStrike" kern="1200" cap="none" spc="0" baseline="0" dirty="0">
                <a:solidFill>
                  <a:srgbClr val="548235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Pourquoi protéger les batraciens ??</a:t>
            </a:r>
            <a:br>
              <a:rPr lang="fr-BE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</a:br>
            <a:r>
              <a:rPr lang="fr-BE" sz="32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Waarom</a:t>
            </a:r>
            <a:r>
              <a:rPr lang="fr-BE" sz="32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de </a:t>
            </a:r>
            <a:r>
              <a:rPr lang="fr-BE" sz="32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amphibieën</a:t>
            </a:r>
            <a:r>
              <a:rPr lang="fr-BE" sz="32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 </a:t>
            </a:r>
            <a:r>
              <a:rPr lang="fr-BE" sz="32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beschermen</a:t>
            </a:r>
            <a:r>
              <a:rPr lang="fr-BE" sz="3200" b="1" i="1" u="none" strike="noStrike" kern="1200" cap="none" spc="0" baseline="0" dirty="0">
                <a:solidFill>
                  <a:srgbClr val="2E75B6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?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51D55BDE-5059-DD40-AAE9-76EB66E4386B}"/>
              </a:ext>
            </a:extLst>
          </p:cNvPr>
          <p:cNvSpPr txBox="1"/>
          <p:nvPr/>
        </p:nvSpPr>
        <p:spPr>
          <a:xfrm>
            <a:off x="2114826" y="1979876"/>
            <a:ext cx="3348413" cy="41663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0" i="0" u="none" strike="noStrike" kern="1200" cap="none" spc="0" baseline="0" dirty="0">
                <a:solidFill>
                  <a:srgbClr val="548235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Un maillon indispensable dans la chaine alimentaire!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Een</a:t>
            </a:r>
            <a:r>
              <a:rPr lang="fr-BE" sz="28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8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onontbeerlijke</a:t>
            </a:r>
            <a:r>
              <a:rPr lang="fr-BE" sz="28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8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schakel</a:t>
            </a:r>
            <a:r>
              <a:rPr lang="fr-BE" sz="28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in de </a:t>
            </a:r>
            <a:r>
              <a:rPr lang="fr-BE" sz="2800" b="0" i="1" u="none" strike="noStrike" kern="120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voedselketen</a:t>
            </a:r>
            <a:r>
              <a:rPr lang="fr-BE" sz="2800" b="0" i="1" u="none" strike="noStrike" kern="120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!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3C42385-6788-4E37-A482-1BD974211DC1}"/>
              </a:ext>
            </a:extLst>
          </p:cNvPr>
          <p:cNvSpPr txBox="1">
            <a:spLocks/>
          </p:cNvSpPr>
          <p:nvPr/>
        </p:nvSpPr>
        <p:spPr>
          <a:xfrm>
            <a:off x="7953499" y="6544790"/>
            <a:ext cx="5428087" cy="82391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lang="fr-FR" sz="2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/>
              <a:t>Biologie et écologie des Amphibiens Bernard LE GARFF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0">
            <a:extLst>
              <a:ext uri="{FF2B5EF4-FFF2-40B4-BE49-F238E27FC236}">
                <a16:creationId xmlns:a16="http://schemas.microsoft.com/office/drawing/2014/main" id="{FF36F564-8D28-8E47-B569-44DB0CD811B3}"/>
              </a:ext>
            </a:extLst>
          </p:cNvPr>
          <p:cNvSpPr/>
          <p:nvPr/>
        </p:nvSpPr>
        <p:spPr>
          <a:xfrm>
            <a:off x="1712881" y="6472077"/>
            <a:ext cx="9143643" cy="3034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7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AVEC LE SOUTIEN DU FONDS EUROPÉEN DE DÉVELOPPEMENT RÉGIONAL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7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MET STEUN VAN HET EUROPEES FONDS VOOR REGIONALE ONTWIKKELING</a:t>
            </a:r>
          </a:p>
        </p:txBody>
      </p:sp>
      <p:grpSp>
        <p:nvGrpSpPr>
          <p:cNvPr id="3" name="Groupe 15">
            <a:extLst>
              <a:ext uri="{FF2B5EF4-FFF2-40B4-BE49-F238E27FC236}">
                <a16:creationId xmlns:a16="http://schemas.microsoft.com/office/drawing/2014/main" id="{55C6BE20-801C-CF4F-B3B2-BFA22A823B1E}"/>
              </a:ext>
            </a:extLst>
          </p:cNvPr>
          <p:cNvGrpSpPr/>
          <p:nvPr/>
        </p:nvGrpSpPr>
        <p:grpSpPr>
          <a:xfrm>
            <a:off x="7697382" y="5894679"/>
            <a:ext cx="4353513" cy="880878"/>
            <a:chOff x="7697382" y="5894679"/>
            <a:chExt cx="4353513" cy="880878"/>
          </a:xfrm>
        </p:grpSpPr>
        <p:pic>
          <p:nvPicPr>
            <p:cNvPr id="4" name="Image 9">
              <a:extLst>
                <a:ext uri="{FF2B5EF4-FFF2-40B4-BE49-F238E27FC236}">
                  <a16:creationId xmlns:a16="http://schemas.microsoft.com/office/drawing/2014/main" id="{AF167317-147A-5C48-BE88-D06BCD2AD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307625" y="5894679"/>
              <a:ext cx="743270" cy="838989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5" name="Groupe 10">
              <a:extLst>
                <a:ext uri="{FF2B5EF4-FFF2-40B4-BE49-F238E27FC236}">
                  <a16:creationId xmlns:a16="http://schemas.microsoft.com/office/drawing/2014/main" id="{B39B7435-C13D-8F4B-AACE-15D109810053}"/>
                </a:ext>
              </a:extLst>
            </p:cNvPr>
            <p:cNvGrpSpPr/>
            <p:nvPr/>
          </p:nvGrpSpPr>
          <p:grpSpPr>
            <a:xfrm>
              <a:off x="7697382" y="5995903"/>
              <a:ext cx="3536323" cy="779654"/>
              <a:chOff x="7697382" y="5995903"/>
              <a:chExt cx="3536323" cy="779654"/>
            </a:xfrm>
          </p:grpSpPr>
          <p:pic>
            <p:nvPicPr>
              <p:cNvPr id="6" name="Image 11" descr="Accueil">
                <a:extLst>
                  <a:ext uri="{FF2B5EF4-FFF2-40B4-BE49-F238E27FC236}">
                    <a16:creationId xmlns:a16="http://schemas.microsoft.com/office/drawing/2014/main" id="{711D74E8-3312-BA46-BF99-1AC41B57D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0618104" y="5995903"/>
                <a:ext cx="615601" cy="77876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7" name="Image 12">
                <a:extLst>
                  <a:ext uri="{FF2B5EF4-FFF2-40B4-BE49-F238E27FC236}">
                    <a16:creationId xmlns:a16="http://schemas.microsoft.com/office/drawing/2014/main" id="{D9C79573-FAFB-DF4E-895A-DD2E4E31A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697" t="2259" r="5368"/>
              <a:stretch>
                <a:fillRect/>
              </a:stretch>
            </p:blipFill>
            <p:spPr>
              <a:xfrm>
                <a:off x="7697382" y="5996790"/>
                <a:ext cx="812005" cy="77876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Image 13" descr="Logo de la collectivité">
                <a:extLst>
                  <a:ext uri="{FF2B5EF4-FFF2-40B4-BE49-F238E27FC236}">
                    <a16:creationId xmlns:a16="http://schemas.microsoft.com/office/drawing/2014/main" id="{7DE0D107-DA02-5243-8E7B-E69281784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9482958" y="5995903"/>
                <a:ext cx="1135145" cy="68727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9" name="Image 14" descr="Home">
                <a:extLst>
                  <a:ext uri="{FF2B5EF4-FFF2-40B4-BE49-F238E27FC236}">
                    <a16:creationId xmlns:a16="http://schemas.microsoft.com/office/drawing/2014/main" id="{A35FD42F-4D10-4648-9BE0-426B2A676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700095" y="6094091"/>
                <a:ext cx="615601" cy="58908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</p:grpSp>
      <p:pic>
        <p:nvPicPr>
          <p:cNvPr id="10" name="Image 8">
            <a:extLst>
              <a:ext uri="{FF2B5EF4-FFF2-40B4-BE49-F238E27FC236}">
                <a16:creationId xmlns:a16="http://schemas.microsoft.com/office/drawing/2014/main" id="{A7FD34CD-DB22-714B-8C83-F5091FE8E7C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41101" y="5866598"/>
            <a:ext cx="1773039" cy="88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23F70B2B-C6B2-3C42-B5B8-00FD709159C1}"/>
              </a:ext>
            </a:extLst>
          </p:cNvPr>
          <p:cNvSpPr/>
          <p:nvPr/>
        </p:nvSpPr>
        <p:spPr>
          <a:xfrm>
            <a:off x="306872" y="282488"/>
            <a:ext cx="11578255" cy="10721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1" i="0" u="none" strike="noStrike" kern="0" cap="none" spc="0" baseline="0" dirty="0">
              <a:solidFill>
                <a:srgbClr val="548235"/>
              </a:solidFill>
              <a:uFillTx/>
              <a:latin typeface="Calibri"/>
              <a:ea typeface="Calibri" pitchFamily="1"/>
              <a:cs typeface="Calibri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1" i="0" u="none" strike="noStrike" kern="0" cap="none" spc="0" baseline="0" dirty="0">
              <a:solidFill>
                <a:srgbClr val="548235"/>
              </a:solidFill>
              <a:uFillTx/>
              <a:latin typeface="Calibri"/>
              <a:ea typeface="Calibri" pitchFamily="1"/>
              <a:cs typeface="Calibri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>
                <a:solidFill>
                  <a:srgbClr val="548235"/>
                </a:solidFill>
                <a:uFillTx/>
                <a:latin typeface="Calibri"/>
                <a:ea typeface="Calibri" pitchFamily="1"/>
                <a:cs typeface="Calibri" pitchFamily="34"/>
              </a:rPr>
              <a:t>DEFIS ET REALISATIONS TRANSFRONTALIERES /</a:t>
            </a:r>
            <a:r>
              <a:rPr lang="fr-BE" sz="2400" b="1" i="1" u="none" strike="noStrike" kern="0" cap="none" spc="0" baseline="0" dirty="0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GRENSOVERSCHRIJDENDE UITDAGINGEN EN REALISATIES </a:t>
            </a:r>
            <a:r>
              <a:rPr lang="fr-BE" sz="2000" b="1" i="0" u="none" strike="noStrike" kern="1200" cap="none" spc="0" baseline="0" dirty="0">
                <a:solidFill>
                  <a:srgbClr val="548235"/>
                </a:solidFill>
                <a:uFillTx/>
                <a:latin typeface="Calibri"/>
                <a:ea typeface="Calibri" pitchFamily="1"/>
                <a:cs typeface="Calibri" pitchFamily="34"/>
              </a:rPr>
              <a:t>selon  les besoins de chaque biotope     </a:t>
            </a:r>
            <a:r>
              <a:rPr lang="fr-BE" sz="2000" b="1" i="1" u="none" strike="noStrike" kern="1200" cap="none" spc="0" baseline="0" dirty="0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 </a:t>
            </a:r>
            <a:r>
              <a:rPr lang="fr-BE" sz="20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volgens</a:t>
            </a:r>
            <a:r>
              <a:rPr lang="fr-BE" sz="2000" b="1" i="1" u="none" strike="noStrike" kern="1200" cap="none" spc="0" baseline="0" dirty="0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 de </a:t>
            </a:r>
            <a:r>
              <a:rPr lang="fr-BE" sz="20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noden</a:t>
            </a:r>
            <a:r>
              <a:rPr lang="fr-BE" sz="2000" b="1" i="1" u="none" strike="noStrike" kern="1200" cap="none" spc="0" baseline="0" dirty="0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 van </a:t>
            </a:r>
            <a:r>
              <a:rPr lang="fr-BE" sz="20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elk</a:t>
            </a:r>
            <a:r>
              <a:rPr lang="fr-BE" sz="2000" b="1" i="1" u="none" strike="noStrike" kern="1200" cap="none" spc="0" baseline="0" dirty="0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 </a:t>
            </a:r>
            <a:r>
              <a:rPr lang="fr-BE" sz="2000" b="1" i="1" u="none" strike="noStrike" kern="1200" cap="none" spc="0" baseline="0" dirty="0" err="1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biotoop</a:t>
            </a:r>
            <a:r>
              <a:rPr lang="fr-BE" sz="2000" b="0" i="0" u="none" strike="noStrike" kern="1200" cap="none" spc="0" baseline="0" dirty="0">
                <a:solidFill>
                  <a:srgbClr val="2E75B6"/>
                </a:solidFill>
                <a:uFillTx/>
                <a:latin typeface="Calibri"/>
                <a:ea typeface="Calibri" pitchFamily="1"/>
                <a:cs typeface="Calibri" pitchFamily="34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000" b="0" i="0" u="none" strike="noStrike" kern="0" cap="none" spc="0" baseline="0" dirty="0">
              <a:solidFill>
                <a:srgbClr val="006600"/>
              </a:solidFill>
              <a:uFillTx/>
              <a:latin typeface="Calibri"/>
              <a:ea typeface="Calibri" pitchFamily="1"/>
              <a:cs typeface="Calibri" pitchFamily="34"/>
            </a:endParaRPr>
          </a:p>
          <a:p>
            <a:pPr marL="45720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300" b="0" i="0" u="none" strike="noStrike" kern="1200" cap="none" spc="0" baseline="0" dirty="0">
              <a:solidFill>
                <a:srgbClr val="000000"/>
              </a:solidFill>
              <a:uFillTx/>
              <a:latin typeface="Montserrat" pitchFamily="18"/>
              <a:ea typeface="Calibri" pitchFamily="1"/>
              <a:cs typeface="Calibri" pitchFamily="34"/>
            </a:endParaRPr>
          </a:p>
          <a:p>
            <a:pPr marL="35892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300" b="0" i="0" u="none" strike="noStrike" kern="1200" cap="none" spc="0" baseline="0" dirty="0">
              <a:solidFill>
                <a:srgbClr val="000000"/>
              </a:solidFill>
              <a:uFillTx/>
              <a:latin typeface="Montserrat" pitchFamily="18"/>
              <a:ea typeface="Calibri" pitchFamily="1"/>
              <a:cs typeface="Open Sans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300" b="0" i="0" u="none" strike="noStrike" kern="1200" cap="none" spc="0" baseline="0" dirty="0">
              <a:solidFill>
                <a:srgbClr val="000000"/>
              </a:solidFill>
              <a:uFillTx/>
              <a:latin typeface="Montserrat" pitchFamily="18"/>
              <a:ea typeface="Calibri" pitchFamily="1"/>
              <a:cs typeface="Open Sans" pitchFamily="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C743AA-6EA8-479E-A9ED-F6537A717AC6}"/>
              </a:ext>
            </a:extLst>
          </p:cNvPr>
          <p:cNvSpPr/>
          <p:nvPr/>
        </p:nvSpPr>
        <p:spPr>
          <a:xfrm>
            <a:off x="704849" y="2247899"/>
            <a:ext cx="5048251" cy="36467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1502EB-7180-45C7-BAAF-58580FFD5ABA}"/>
              </a:ext>
            </a:extLst>
          </p:cNvPr>
          <p:cNvSpPr/>
          <p:nvPr/>
        </p:nvSpPr>
        <p:spPr>
          <a:xfrm>
            <a:off x="6388883" y="2249738"/>
            <a:ext cx="5280691" cy="210393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A60605-2D8C-4A51-B0F1-2DDA701F218A}"/>
              </a:ext>
            </a:extLst>
          </p:cNvPr>
          <p:cNvSpPr/>
          <p:nvPr/>
        </p:nvSpPr>
        <p:spPr>
          <a:xfrm>
            <a:off x="704850" y="1251465"/>
            <a:ext cx="5048251" cy="94079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55DAFD-A58D-49CE-BE43-FFF886BD3E8E}"/>
              </a:ext>
            </a:extLst>
          </p:cNvPr>
          <p:cNvSpPr/>
          <p:nvPr/>
        </p:nvSpPr>
        <p:spPr>
          <a:xfrm>
            <a:off x="6388882" y="1228839"/>
            <a:ext cx="5280691" cy="94079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3107F2-E820-4EA1-A56F-F99C30022409}"/>
              </a:ext>
            </a:extLst>
          </p:cNvPr>
          <p:cNvSpPr txBox="1"/>
          <p:nvPr/>
        </p:nvSpPr>
        <p:spPr>
          <a:xfrm>
            <a:off x="884376" y="1376012"/>
            <a:ext cx="47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6">
                    <a:lumMod val="75000"/>
                  </a:schemeClr>
                </a:solidFill>
              </a:rPr>
              <a:t>Augmenter les points de pontes </a:t>
            </a:r>
            <a:r>
              <a:rPr lang="fr-BE" b="1" dirty="0"/>
              <a:t>/</a:t>
            </a:r>
            <a:r>
              <a:rPr lang="fr-BE" b="1" i="1" dirty="0">
                <a:solidFill>
                  <a:schemeClr val="accent1"/>
                </a:solidFill>
              </a:rPr>
              <a:t> </a:t>
            </a:r>
            <a:r>
              <a:rPr lang="fr-BE" b="1" i="1" dirty="0" err="1">
                <a:solidFill>
                  <a:schemeClr val="accent1"/>
                </a:solidFill>
              </a:rPr>
              <a:t>Aantal</a:t>
            </a:r>
            <a:r>
              <a:rPr lang="fr-BE" b="1" i="1" dirty="0">
                <a:solidFill>
                  <a:schemeClr val="accent1"/>
                </a:solidFill>
              </a:rPr>
              <a:t> </a:t>
            </a:r>
            <a:r>
              <a:rPr lang="fr-BE" b="1" i="1" dirty="0" err="1">
                <a:solidFill>
                  <a:schemeClr val="accent1"/>
                </a:solidFill>
              </a:rPr>
              <a:t>legplaatsen</a:t>
            </a:r>
            <a:r>
              <a:rPr lang="fr-BE" b="1" i="1" dirty="0">
                <a:solidFill>
                  <a:schemeClr val="accent1"/>
                </a:solidFill>
              </a:rPr>
              <a:t> </a:t>
            </a:r>
            <a:r>
              <a:rPr lang="fr-BE" b="1" i="1" dirty="0" err="1">
                <a:solidFill>
                  <a:schemeClr val="accent1"/>
                </a:solidFill>
              </a:rPr>
              <a:t>verhogen</a:t>
            </a:r>
            <a:endParaRPr lang="fr-BE" b="1" i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C55076-209F-4EDD-BF5C-307918F9BA14}"/>
              </a:ext>
            </a:extLst>
          </p:cNvPr>
          <p:cNvSpPr txBox="1"/>
          <p:nvPr/>
        </p:nvSpPr>
        <p:spPr>
          <a:xfrm>
            <a:off x="6646651" y="1385536"/>
            <a:ext cx="483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6">
                    <a:lumMod val="75000"/>
                  </a:schemeClr>
                </a:solidFill>
              </a:rPr>
              <a:t>Sécuriser le trajet vers les mares </a:t>
            </a:r>
            <a:r>
              <a:rPr lang="fr-BE" b="1" dirty="0"/>
              <a:t>/ </a:t>
            </a:r>
            <a:r>
              <a:rPr lang="fr-BE" b="1" i="1" dirty="0" err="1">
                <a:solidFill>
                  <a:schemeClr val="accent1"/>
                </a:solidFill>
              </a:rPr>
              <a:t>traject</a:t>
            </a:r>
            <a:r>
              <a:rPr lang="fr-BE" b="1" i="1" dirty="0">
                <a:solidFill>
                  <a:schemeClr val="accent1"/>
                </a:solidFill>
              </a:rPr>
              <a:t> </a:t>
            </a:r>
            <a:r>
              <a:rPr lang="fr-BE" b="1" i="1" dirty="0" err="1">
                <a:solidFill>
                  <a:schemeClr val="accent1"/>
                </a:solidFill>
              </a:rPr>
              <a:t>naar</a:t>
            </a:r>
            <a:r>
              <a:rPr lang="fr-BE" b="1" i="1" dirty="0">
                <a:solidFill>
                  <a:schemeClr val="accent1"/>
                </a:solidFill>
              </a:rPr>
              <a:t> de </a:t>
            </a:r>
            <a:r>
              <a:rPr lang="fr-BE" b="1" i="1" dirty="0" err="1">
                <a:solidFill>
                  <a:schemeClr val="accent1"/>
                </a:solidFill>
              </a:rPr>
              <a:t>poelen</a:t>
            </a:r>
            <a:r>
              <a:rPr lang="fr-BE" b="1" i="1" dirty="0">
                <a:solidFill>
                  <a:schemeClr val="accent1"/>
                </a:solidFill>
              </a:rPr>
              <a:t> </a:t>
            </a:r>
            <a:r>
              <a:rPr lang="fr-BE" b="1" i="1" dirty="0" err="1">
                <a:solidFill>
                  <a:schemeClr val="accent1"/>
                </a:solidFill>
              </a:rPr>
              <a:t>beveiligen</a:t>
            </a:r>
            <a:endParaRPr lang="fr-BE" b="1" i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CE2E86-1202-4C0B-82A4-FEB681122534}"/>
              </a:ext>
            </a:extLst>
          </p:cNvPr>
          <p:cNvSpPr txBox="1"/>
          <p:nvPr/>
        </p:nvSpPr>
        <p:spPr>
          <a:xfrm>
            <a:off x="879302" y="2466391"/>
            <a:ext cx="4719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Ronse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5 mares forestières </a:t>
            </a:r>
            <a:r>
              <a:rPr lang="fr-BE" dirty="0"/>
              <a:t>/ </a:t>
            </a:r>
            <a:r>
              <a:rPr lang="fr-BE" i="1" dirty="0">
                <a:solidFill>
                  <a:schemeClr val="accent1"/>
                </a:solidFill>
              </a:rPr>
              <a:t>5 </a:t>
            </a:r>
            <a:r>
              <a:rPr lang="fr-BE" i="1" dirty="0" err="1">
                <a:solidFill>
                  <a:schemeClr val="accent1"/>
                </a:solidFill>
              </a:rPr>
              <a:t>bospoelen</a:t>
            </a:r>
            <a:r>
              <a:rPr lang="fr-BE" i="1" kern="0" dirty="0">
                <a:solidFill>
                  <a:schemeClr val="accent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kern="0" dirty="0">
                <a:solidFill>
                  <a:schemeClr val="accent6">
                    <a:lumMod val="75000"/>
                  </a:schemeClr>
                </a:solidFill>
              </a:rPr>
              <a:t>En lien avec les bois de </a:t>
            </a:r>
            <a:r>
              <a:rPr lang="fr-BE" kern="0" dirty="0" err="1">
                <a:solidFill>
                  <a:schemeClr val="accent6">
                    <a:lumMod val="75000"/>
                  </a:schemeClr>
                </a:solidFill>
              </a:rPr>
              <a:t>Flobecq</a:t>
            </a:r>
            <a:r>
              <a:rPr lang="fr-BE" kern="0" dirty="0"/>
              <a:t>/ </a:t>
            </a:r>
            <a:r>
              <a:rPr lang="fr-BE" i="1" dirty="0" err="1">
                <a:solidFill>
                  <a:schemeClr val="accent1"/>
                </a:solidFill>
              </a:rPr>
              <a:t>verbinding</a:t>
            </a:r>
            <a:r>
              <a:rPr lang="fr-BE" i="1" dirty="0">
                <a:solidFill>
                  <a:schemeClr val="accent1"/>
                </a:solidFill>
              </a:rPr>
              <a:t> met de </a:t>
            </a:r>
            <a:r>
              <a:rPr lang="fr-BE" i="1" dirty="0" err="1">
                <a:solidFill>
                  <a:schemeClr val="accent1"/>
                </a:solidFill>
              </a:rPr>
              <a:t>bossen</a:t>
            </a:r>
            <a:r>
              <a:rPr lang="fr-BE" i="1" dirty="0">
                <a:solidFill>
                  <a:schemeClr val="accent1"/>
                </a:solidFill>
              </a:rPr>
              <a:t> van </a:t>
            </a:r>
            <a:r>
              <a:rPr lang="fr-BE" i="1" dirty="0" err="1">
                <a:solidFill>
                  <a:schemeClr val="accent1"/>
                </a:solidFill>
              </a:rPr>
              <a:t>Vloesberg</a:t>
            </a:r>
            <a:endParaRPr lang="fr-BE" i="1" dirty="0">
              <a:solidFill>
                <a:schemeClr val="accent1"/>
              </a:solidFill>
            </a:endParaRP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Condé-sur-l’Escaut (Fr)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5 mares forestières </a:t>
            </a:r>
            <a:r>
              <a:rPr lang="fr-BE" dirty="0"/>
              <a:t>/ </a:t>
            </a:r>
            <a:r>
              <a:rPr lang="fr-BE" i="1" dirty="0">
                <a:solidFill>
                  <a:schemeClr val="accent1"/>
                </a:solidFill>
              </a:rPr>
              <a:t>5 </a:t>
            </a:r>
            <a:r>
              <a:rPr lang="fr-BE" i="1" dirty="0" err="1">
                <a:solidFill>
                  <a:schemeClr val="accent1"/>
                </a:solidFill>
              </a:rPr>
              <a:t>bospoelen</a:t>
            </a:r>
            <a:endParaRPr lang="fr-BE" i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kern="0" dirty="0">
                <a:solidFill>
                  <a:schemeClr val="accent6">
                    <a:lumMod val="75000"/>
                  </a:schemeClr>
                </a:solidFill>
                <a:ea typeface="Calibri" pitchFamily="1"/>
                <a:cs typeface="Calibri" pitchFamily="34"/>
              </a:rPr>
              <a:t>En lien avec la forêt wallonne de </a:t>
            </a:r>
            <a:r>
              <a:rPr lang="fr-BE" kern="0" dirty="0" err="1">
                <a:solidFill>
                  <a:schemeClr val="accent6">
                    <a:lumMod val="75000"/>
                  </a:schemeClr>
                </a:solidFill>
                <a:ea typeface="Calibri" pitchFamily="1"/>
                <a:cs typeface="Calibri" pitchFamily="34"/>
              </a:rPr>
              <a:t>Bon-Secours</a:t>
            </a:r>
            <a:r>
              <a:rPr lang="fr-BE" kern="0" dirty="0">
                <a:ea typeface="Calibri" pitchFamily="1"/>
                <a:cs typeface="Calibri" pitchFamily="34"/>
              </a:rPr>
              <a:t>/ </a:t>
            </a:r>
            <a:r>
              <a:rPr lang="fr-BE" kern="0" dirty="0" err="1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verbinding</a:t>
            </a:r>
            <a:r>
              <a:rPr lang="fr-BE" kern="0" dirty="0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 met het </a:t>
            </a:r>
            <a:r>
              <a:rPr lang="fr-BE" kern="0" dirty="0" err="1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Waalse</a:t>
            </a:r>
            <a:r>
              <a:rPr lang="fr-BE" kern="0" dirty="0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 </a:t>
            </a:r>
            <a:r>
              <a:rPr lang="fr-BE" kern="0" dirty="0" err="1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bos</a:t>
            </a:r>
            <a:r>
              <a:rPr lang="fr-BE" kern="0" dirty="0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 </a:t>
            </a:r>
            <a:r>
              <a:rPr lang="fr-BE" kern="0" dirty="0" err="1">
                <a:solidFill>
                  <a:schemeClr val="accent5">
                    <a:lumMod val="75000"/>
                  </a:schemeClr>
                </a:solidFill>
                <a:ea typeface="Calibri" pitchFamily="1"/>
                <a:cs typeface="Calibri" pitchFamily="34"/>
              </a:rPr>
              <a:t>Bon-Secours</a:t>
            </a:r>
            <a:endParaRPr lang="fr-BE" kern="0" dirty="0">
              <a:solidFill>
                <a:schemeClr val="accent5">
                  <a:lumMod val="75000"/>
                </a:schemeClr>
              </a:solidFill>
              <a:ea typeface="Calibri" pitchFamily="1"/>
              <a:cs typeface="Calibri" pitchFamily="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accent5">
                  <a:lumMod val="75000"/>
                </a:schemeClr>
              </a:solidFill>
              <a:ea typeface="Calibri" pitchFamily="1"/>
              <a:cs typeface="Calibri" pitchFamily="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2635E-0BF0-4B63-9B56-9940DAD0C9DF}"/>
              </a:ext>
            </a:extLst>
          </p:cNvPr>
          <p:cNvSpPr txBox="1"/>
          <p:nvPr/>
        </p:nvSpPr>
        <p:spPr>
          <a:xfrm>
            <a:off x="6543581" y="2567729"/>
            <a:ext cx="498305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Flobecq</a:t>
            </a:r>
            <a:endParaRPr lang="fr-BE" i="1" kern="0" dirty="0">
              <a:solidFill>
                <a:schemeClr val="accent1"/>
              </a:solidFill>
            </a:endParaRPr>
          </a:p>
          <a:p>
            <a:pPr marL="742950" lvl="1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1 crapauduc </a:t>
            </a:r>
            <a:r>
              <a:rPr lang="fr-BE" dirty="0"/>
              <a:t>/  </a:t>
            </a:r>
            <a:r>
              <a:rPr lang="fr-BE" i="1" kern="0" dirty="0">
                <a:solidFill>
                  <a:schemeClr val="accent1"/>
                </a:solidFill>
              </a:rPr>
              <a:t>1 </a:t>
            </a:r>
            <a:r>
              <a:rPr lang="fr-BE" i="1" kern="0" dirty="0" err="1">
                <a:solidFill>
                  <a:schemeClr val="accent1"/>
                </a:solidFill>
              </a:rPr>
              <a:t>amfibieëntunnel</a:t>
            </a:r>
            <a:r>
              <a:rPr lang="fr-BE" i="1" kern="0" dirty="0">
                <a:solidFill>
                  <a:schemeClr val="accent1"/>
                </a:solidFill>
              </a:rPr>
              <a:t> 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kern="0" dirty="0">
                <a:solidFill>
                  <a:schemeClr val="accent6">
                    <a:lumMod val="75000"/>
                  </a:schemeClr>
                </a:solidFill>
              </a:rPr>
              <a:t>En lien avec  les sablières du nord</a:t>
            </a:r>
            <a:r>
              <a:rPr lang="fr-BE" kern="0" dirty="0"/>
              <a:t>/ </a:t>
            </a:r>
            <a:r>
              <a:rPr lang="fr-BE" i="1" dirty="0" err="1">
                <a:solidFill>
                  <a:schemeClr val="accent1"/>
                </a:solidFill>
              </a:rPr>
              <a:t>verbinding</a:t>
            </a:r>
            <a:r>
              <a:rPr lang="fr-BE" i="1" dirty="0">
                <a:solidFill>
                  <a:schemeClr val="accent1"/>
                </a:solidFill>
              </a:rPr>
              <a:t> met de </a:t>
            </a:r>
            <a:r>
              <a:rPr lang="fr-BE" i="1" dirty="0" err="1">
                <a:solidFill>
                  <a:schemeClr val="accent1"/>
                </a:solidFill>
              </a:rPr>
              <a:t>noordelijke</a:t>
            </a:r>
            <a:r>
              <a:rPr lang="fr-BE" i="1" dirty="0">
                <a:solidFill>
                  <a:schemeClr val="accent1"/>
                </a:solidFill>
              </a:rPr>
              <a:t> </a:t>
            </a:r>
            <a:r>
              <a:rPr lang="fr-BE" i="1" dirty="0" err="1">
                <a:solidFill>
                  <a:schemeClr val="accent1"/>
                </a:solidFill>
              </a:rPr>
              <a:t>zandgroeven</a:t>
            </a:r>
            <a:endParaRPr lang="fr-BE" i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accent5">
                  <a:lumMod val="75000"/>
                </a:schemeClr>
              </a:solidFill>
              <a:ea typeface="Calibri" pitchFamily="1"/>
              <a:cs typeface="Calibri" pitchFamily="34"/>
            </a:endParaRPr>
          </a:p>
          <a:p>
            <a:endParaRPr lang="fr-BE" dirty="0"/>
          </a:p>
          <a:p>
            <a:endParaRPr lang="fr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accent5">
                  <a:lumMod val="75000"/>
                </a:schemeClr>
              </a:solidFill>
              <a:ea typeface="Calibri" pitchFamily="1"/>
              <a:cs typeface="Calibri" pitchFamily="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6325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2875631A-1B39-3643-99AD-9AB1799FBFDB}"/>
              </a:ext>
            </a:extLst>
          </p:cNvPr>
          <p:cNvSpPr/>
          <p:nvPr/>
        </p:nvSpPr>
        <p:spPr>
          <a:xfrm>
            <a:off x="2106356" y="189719"/>
            <a:ext cx="7754761" cy="10904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ZoneTexte 10">
            <a:extLst>
              <a:ext uri="{FF2B5EF4-FFF2-40B4-BE49-F238E27FC236}">
                <a16:creationId xmlns:a16="http://schemas.microsoft.com/office/drawing/2014/main" id="{388EDEC2-0B50-074D-9ACB-B166A037CB83}"/>
              </a:ext>
            </a:extLst>
          </p:cNvPr>
          <p:cNvSpPr/>
          <p:nvPr/>
        </p:nvSpPr>
        <p:spPr>
          <a:xfrm>
            <a:off x="1047801" y="6574270"/>
            <a:ext cx="10337163" cy="247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34"/>
              </a:rPr>
              <a:t>AVEC LE SOUTIEN DU FONDS EUROPÉEN DE DÉVELOPPEMENT RÉGIONA                                       MET STEUN VAN HET EUROPEES FONDS VOOR REGIONALE ONTWIKKELING</a:t>
            </a:r>
          </a:p>
        </p:txBody>
      </p:sp>
      <p:pic>
        <p:nvPicPr>
          <p:cNvPr id="4" name="Image 10">
            <a:extLst>
              <a:ext uri="{FF2B5EF4-FFF2-40B4-BE49-F238E27FC236}">
                <a16:creationId xmlns:a16="http://schemas.microsoft.com/office/drawing/2014/main" id="{962697F4-1BEA-E14C-972A-7DBE03AD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00" t="13370" r="36516"/>
          <a:stretch>
            <a:fillRect/>
          </a:stretch>
        </p:blipFill>
        <p:spPr>
          <a:xfrm>
            <a:off x="217691" y="643362"/>
            <a:ext cx="3167911" cy="59309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2">
            <a:extLst>
              <a:ext uri="{FF2B5EF4-FFF2-40B4-BE49-F238E27FC236}">
                <a16:creationId xmlns:a16="http://schemas.microsoft.com/office/drawing/2014/main" id="{1A9EA150-ABC3-4C4E-BF9B-C59F5BD0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41" r="25715" b="54459"/>
          <a:stretch>
            <a:fillRect/>
          </a:stretch>
        </p:blipFill>
        <p:spPr>
          <a:xfrm>
            <a:off x="5937318" y="2499878"/>
            <a:ext cx="5447647" cy="39506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9C4F2D8D-748D-8B41-B951-E739C0103419}"/>
              </a:ext>
            </a:extLst>
          </p:cNvPr>
          <p:cNvSpPr txBox="1"/>
          <p:nvPr/>
        </p:nvSpPr>
        <p:spPr>
          <a:xfrm>
            <a:off x="3569744" y="342909"/>
            <a:ext cx="6291373" cy="19927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Condé-sur-l’Escaut</a:t>
            </a:r>
            <a:endParaRPr lang="fr-BE" sz="2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N</a:t>
            </a:r>
            <a:r>
              <a:rPr lang="fr-BE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écessité de recréer un réseau de mares en continuité avec </a:t>
            </a:r>
            <a:r>
              <a:rPr lang="fr-BE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Bon-Secours</a:t>
            </a:r>
            <a:r>
              <a:rPr lang="fr-BE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/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Nood</a:t>
            </a:r>
            <a:r>
              <a:rPr lang="fr-BE" sz="2400" b="0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aan</a:t>
            </a:r>
            <a:r>
              <a:rPr lang="fr-BE" sz="2400" b="0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fr-BE" sz="2400" b="0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poelen</a:t>
            </a:r>
            <a:r>
              <a:rPr lang="fr-BE" sz="2400" b="0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in </a:t>
            </a:r>
            <a:r>
              <a:rPr lang="fr-BE" sz="2400" b="0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continuïteit</a:t>
            </a:r>
            <a:r>
              <a:rPr lang="fr-BE" sz="2400" b="0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met de </a:t>
            </a:r>
            <a:r>
              <a:rPr lang="fr-BE" sz="2400" b="0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poelen</a:t>
            </a:r>
            <a:r>
              <a:rPr lang="fr-BE" sz="2400" b="0" i="1" u="none" strike="noStrike" kern="0" cap="none" spc="0" baseline="0" dirty="0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van </a:t>
            </a:r>
            <a:r>
              <a:rPr lang="fr-BE" sz="2400" b="0" i="1" u="none" strike="noStrike" kern="0" cap="none" spc="0" baseline="0" dirty="0" err="1">
                <a:solidFill>
                  <a:srgbClr val="2E75B6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Bon-Secours</a:t>
            </a:r>
            <a:endParaRPr lang="fr-BE" sz="2400" b="0" i="1" u="none" strike="noStrike" kern="1200" cap="none" spc="0" baseline="0" dirty="0">
              <a:solidFill>
                <a:srgbClr val="2E75B6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AB98755D-A9A4-A74D-AF03-8F9910D1A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986" y="1470108"/>
            <a:ext cx="1528501" cy="9476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407FE4-97A2-D942-86DC-EEFD4C62D4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671265" y="16135"/>
            <a:ext cx="2303044" cy="11530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4CC68465-E76D-4FE8-A2F0-D3890797A1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5087" r="49801"/>
          <a:stretch>
            <a:fillRect/>
          </a:stretch>
        </p:blipFill>
        <p:spPr>
          <a:xfrm>
            <a:off x="3486332" y="3060414"/>
            <a:ext cx="2187903" cy="33496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4142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5">
            <a:extLst>
              <a:ext uri="{FF2B5EF4-FFF2-40B4-BE49-F238E27FC236}">
                <a16:creationId xmlns:a16="http://schemas.microsoft.com/office/drawing/2014/main" id="{7F1B8BEB-3566-F143-AC99-E715584E75B1}"/>
              </a:ext>
            </a:extLst>
          </p:cNvPr>
          <p:cNvGrpSpPr/>
          <p:nvPr/>
        </p:nvGrpSpPr>
        <p:grpSpPr>
          <a:xfrm>
            <a:off x="7697382" y="5894679"/>
            <a:ext cx="4353513" cy="880878"/>
            <a:chOff x="7697382" y="5894679"/>
            <a:chExt cx="4353513" cy="880878"/>
          </a:xfrm>
        </p:grpSpPr>
        <p:pic>
          <p:nvPicPr>
            <p:cNvPr id="3" name="Image 9">
              <a:extLst>
                <a:ext uri="{FF2B5EF4-FFF2-40B4-BE49-F238E27FC236}">
                  <a16:creationId xmlns:a16="http://schemas.microsoft.com/office/drawing/2014/main" id="{C4741306-0529-3249-A252-9A69FE0FC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307625" y="5894679"/>
              <a:ext cx="743270" cy="838989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4" name="Groupe 10">
              <a:extLst>
                <a:ext uri="{FF2B5EF4-FFF2-40B4-BE49-F238E27FC236}">
                  <a16:creationId xmlns:a16="http://schemas.microsoft.com/office/drawing/2014/main" id="{A7980052-4209-7142-BACB-776EC8906F9A}"/>
                </a:ext>
              </a:extLst>
            </p:cNvPr>
            <p:cNvGrpSpPr/>
            <p:nvPr/>
          </p:nvGrpSpPr>
          <p:grpSpPr>
            <a:xfrm>
              <a:off x="7697382" y="5995903"/>
              <a:ext cx="3536323" cy="779654"/>
              <a:chOff x="7697382" y="5995903"/>
              <a:chExt cx="3536323" cy="779654"/>
            </a:xfrm>
          </p:grpSpPr>
          <p:pic>
            <p:nvPicPr>
              <p:cNvPr id="5" name="Image 11" descr="Accueil">
                <a:extLst>
                  <a:ext uri="{FF2B5EF4-FFF2-40B4-BE49-F238E27FC236}">
                    <a16:creationId xmlns:a16="http://schemas.microsoft.com/office/drawing/2014/main" id="{F43E0DD8-8964-D142-BB3E-DD038DD44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0618104" y="5995903"/>
                <a:ext cx="615601" cy="77876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6" name="Image 12">
                <a:extLst>
                  <a:ext uri="{FF2B5EF4-FFF2-40B4-BE49-F238E27FC236}">
                    <a16:creationId xmlns:a16="http://schemas.microsoft.com/office/drawing/2014/main" id="{B1AAB340-3F76-1E4E-8006-B55320D5C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697" t="2259" r="5368"/>
              <a:stretch>
                <a:fillRect/>
              </a:stretch>
            </p:blipFill>
            <p:spPr>
              <a:xfrm>
                <a:off x="7697382" y="5996790"/>
                <a:ext cx="812005" cy="77876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7" name="Image 13" descr="Logo de la collectivité">
                <a:extLst>
                  <a:ext uri="{FF2B5EF4-FFF2-40B4-BE49-F238E27FC236}">
                    <a16:creationId xmlns:a16="http://schemas.microsoft.com/office/drawing/2014/main" id="{8BC1A82D-8D97-3843-81C9-97B392A8D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9482958" y="5995903"/>
                <a:ext cx="1135145" cy="68727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Image 14" descr="Home">
                <a:extLst>
                  <a:ext uri="{FF2B5EF4-FFF2-40B4-BE49-F238E27FC236}">
                    <a16:creationId xmlns:a16="http://schemas.microsoft.com/office/drawing/2014/main" id="{B7ACA442-20AB-3D42-8D8E-D76E30FA4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700095" y="6094091"/>
                <a:ext cx="615601" cy="58908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8CB8A8D-82F4-EC45-8161-2487CA638F4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41101" y="5433849"/>
            <a:ext cx="2637358" cy="1320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AAD7ED59-2D6A-4B47-9F3A-27A271AAAE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01" y="297911"/>
            <a:ext cx="5320143" cy="39901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9E56B4D4-7F25-F847-BD5A-010323A5E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8496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77B15F86-A746-3B4B-BA54-681116E4B5F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300" t="31752" r="67167" b="10966"/>
          <a:stretch>
            <a:fillRect/>
          </a:stretch>
        </p:blipFill>
        <p:spPr>
          <a:xfrm>
            <a:off x="4213719" y="3134142"/>
            <a:ext cx="3681987" cy="29458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6072</TotalTime>
  <Words>884</Words>
  <Application>Microsoft Office PowerPoint</Application>
  <PresentationFormat>Grand écran</PresentationFormat>
  <Paragraphs>152</Paragraphs>
  <Slides>21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StarSymbol</vt:lpstr>
      <vt:lpstr>Symbol</vt:lpstr>
      <vt:lpstr>Times New Roman</vt:lpstr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SPRL Dr EVERAERTS</dc:creator>
  <cp:lastModifiedBy>SPRL Dr EVERAERTS</cp:lastModifiedBy>
  <cp:revision>96</cp:revision>
  <dcterms:modified xsi:type="dcterms:W3CDTF">2020-03-06T15:05:46Z</dcterms:modified>
</cp:coreProperties>
</file>